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58400" cy="7772400"/>
  <p:notesSz cx="10058400" cy="7772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14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457200"/>
            <a:ext cx="914399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7200" y="457199"/>
            <a:ext cx="8478520" cy="6173470"/>
          </a:xfrm>
          <a:custGeom>
            <a:avLst/>
            <a:gdLst/>
            <a:ahLst/>
            <a:cxnLst/>
            <a:rect l="l" t="t" r="r" b="b"/>
            <a:pathLst>
              <a:path w="8478520" h="6173470">
                <a:moveTo>
                  <a:pt x="3472434" y="0"/>
                </a:moveTo>
                <a:lnTo>
                  <a:pt x="3471672" y="0"/>
                </a:lnTo>
                <a:lnTo>
                  <a:pt x="3471672" y="762"/>
                </a:lnTo>
                <a:lnTo>
                  <a:pt x="3472434" y="1536"/>
                </a:lnTo>
                <a:lnTo>
                  <a:pt x="3472434" y="762"/>
                </a:lnTo>
                <a:lnTo>
                  <a:pt x="3472434" y="0"/>
                </a:lnTo>
                <a:close/>
              </a:path>
              <a:path w="8478520" h="6173470">
                <a:moveTo>
                  <a:pt x="6131814" y="5426202"/>
                </a:moveTo>
                <a:lnTo>
                  <a:pt x="6130671" y="5425059"/>
                </a:lnTo>
                <a:lnTo>
                  <a:pt x="6130671" y="5426595"/>
                </a:lnTo>
                <a:lnTo>
                  <a:pt x="5388470" y="6171819"/>
                </a:lnTo>
                <a:lnTo>
                  <a:pt x="762" y="763524"/>
                </a:lnTo>
                <a:lnTo>
                  <a:pt x="762" y="762"/>
                </a:lnTo>
                <a:lnTo>
                  <a:pt x="725424" y="762"/>
                </a:lnTo>
                <a:lnTo>
                  <a:pt x="726186" y="1536"/>
                </a:lnTo>
                <a:lnTo>
                  <a:pt x="6130671" y="5426595"/>
                </a:lnTo>
                <a:lnTo>
                  <a:pt x="6130671" y="5425059"/>
                </a:lnTo>
                <a:lnTo>
                  <a:pt x="726186" y="0"/>
                </a:lnTo>
                <a:lnTo>
                  <a:pt x="762" y="0"/>
                </a:lnTo>
                <a:lnTo>
                  <a:pt x="0" y="0"/>
                </a:lnTo>
                <a:lnTo>
                  <a:pt x="0" y="762"/>
                </a:lnTo>
                <a:lnTo>
                  <a:pt x="0" y="764286"/>
                </a:lnTo>
                <a:lnTo>
                  <a:pt x="5388102" y="6172962"/>
                </a:lnTo>
                <a:lnTo>
                  <a:pt x="5388864" y="6172962"/>
                </a:lnTo>
                <a:lnTo>
                  <a:pt x="6131052" y="5427738"/>
                </a:lnTo>
                <a:lnTo>
                  <a:pt x="6131814" y="5426964"/>
                </a:lnTo>
                <a:lnTo>
                  <a:pt x="6131814" y="5426202"/>
                </a:lnTo>
                <a:close/>
              </a:path>
              <a:path w="8478520" h="6173470">
                <a:moveTo>
                  <a:pt x="6752082" y="4819650"/>
                </a:moveTo>
                <a:lnTo>
                  <a:pt x="6750939" y="4818507"/>
                </a:lnTo>
                <a:lnTo>
                  <a:pt x="6750939" y="4820043"/>
                </a:lnTo>
                <a:lnTo>
                  <a:pt x="6458318" y="5114925"/>
                </a:lnTo>
                <a:lnTo>
                  <a:pt x="1366253" y="762"/>
                </a:lnTo>
                <a:lnTo>
                  <a:pt x="1953006" y="762"/>
                </a:lnTo>
                <a:lnTo>
                  <a:pt x="6750939" y="4820043"/>
                </a:lnTo>
                <a:lnTo>
                  <a:pt x="6750939" y="4818507"/>
                </a:lnTo>
                <a:lnTo>
                  <a:pt x="1953006" y="0"/>
                </a:lnTo>
                <a:lnTo>
                  <a:pt x="1365504" y="0"/>
                </a:lnTo>
                <a:lnTo>
                  <a:pt x="1365504" y="762"/>
                </a:lnTo>
                <a:lnTo>
                  <a:pt x="6457950" y="5115306"/>
                </a:lnTo>
                <a:lnTo>
                  <a:pt x="6458712" y="5115306"/>
                </a:lnTo>
                <a:lnTo>
                  <a:pt x="6751320" y="4821186"/>
                </a:lnTo>
                <a:lnTo>
                  <a:pt x="6752082" y="4820412"/>
                </a:lnTo>
                <a:lnTo>
                  <a:pt x="6752082" y="4819650"/>
                </a:lnTo>
                <a:close/>
              </a:path>
              <a:path w="8478520" h="6173470">
                <a:moveTo>
                  <a:pt x="8009382" y="3553206"/>
                </a:moveTo>
                <a:lnTo>
                  <a:pt x="4472940" y="0"/>
                </a:lnTo>
                <a:lnTo>
                  <a:pt x="3472434" y="0"/>
                </a:lnTo>
                <a:lnTo>
                  <a:pt x="3473183" y="762"/>
                </a:lnTo>
                <a:lnTo>
                  <a:pt x="4472178" y="762"/>
                </a:lnTo>
                <a:lnTo>
                  <a:pt x="8009382" y="3553206"/>
                </a:lnTo>
                <a:close/>
              </a:path>
              <a:path w="8478520" h="6173470">
                <a:moveTo>
                  <a:pt x="8009382" y="3553206"/>
                </a:moveTo>
                <a:lnTo>
                  <a:pt x="7509129" y="4055745"/>
                </a:lnTo>
                <a:lnTo>
                  <a:pt x="3473183" y="762"/>
                </a:lnTo>
                <a:lnTo>
                  <a:pt x="3473183" y="2298"/>
                </a:lnTo>
                <a:lnTo>
                  <a:pt x="7508748" y="4056888"/>
                </a:lnTo>
                <a:lnTo>
                  <a:pt x="7509510" y="4056888"/>
                </a:lnTo>
                <a:lnTo>
                  <a:pt x="8009382" y="3553206"/>
                </a:lnTo>
                <a:close/>
              </a:path>
              <a:path w="8478520" h="6173470">
                <a:moveTo>
                  <a:pt x="8478012" y="3087624"/>
                </a:moveTo>
                <a:lnTo>
                  <a:pt x="5402580" y="0"/>
                </a:lnTo>
                <a:lnTo>
                  <a:pt x="4850130" y="0"/>
                </a:lnTo>
                <a:lnTo>
                  <a:pt x="4850130" y="762"/>
                </a:lnTo>
                <a:lnTo>
                  <a:pt x="8201406" y="3365754"/>
                </a:lnTo>
                <a:lnTo>
                  <a:pt x="4850879" y="762"/>
                </a:lnTo>
                <a:lnTo>
                  <a:pt x="5402580" y="762"/>
                </a:lnTo>
                <a:lnTo>
                  <a:pt x="8476869" y="3088017"/>
                </a:lnTo>
                <a:lnTo>
                  <a:pt x="8201406" y="3365754"/>
                </a:lnTo>
                <a:lnTo>
                  <a:pt x="8477250" y="3089160"/>
                </a:lnTo>
                <a:lnTo>
                  <a:pt x="8478012" y="3088386"/>
                </a:lnTo>
                <a:lnTo>
                  <a:pt x="8478012" y="30876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43000" y="2587751"/>
            <a:ext cx="7772400" cy="1946275"/>
          </a:xfrm>
          <a:custGeom>
            <a:avLst/>
            <a:gdLst/>
            <a:ahLst/>
            <a:cxnLst/>
            <a:rect l="l" t="t" r="r" b="b"/>
            <a:pathLst>
              <a:path w="7772400" h="1946275">
                <a:moveTo>
                  <a:pt x="7772400" y="1946148"/>
                </a:moveTo>
                <a:lnTo>
                  <a:pt x="7772400" y="0"/>
                </a:lnTo>
                <a:lnTo>
                  <a:pt x="0" y="0"/>
                </a:lnTo>
                <a:lnTo>
                  <a:pt x="0" y="1946148"/>
                </a:lnTo>
                <a:lnTo>
                  <a:pt x="7772400" y="19461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43000" y="2587751"/>
            <a:ext cx="7773670" cy="1946910"/>
          </a:xfrm>
          <a:custGeom>
            <a:avLst/>
            <a:gdLst/>
            <a:ahLst/>
            <a:cxnLst/>
            <a:rect l="l" t="t" r="r" b="b"/>
            <a:pathLst>
              <a:path w="7773670" h="1946910">
                <a:moveTo>
                  <a:pt x="7773670" y="0"/>
                </a:moveTo>
                <a:lnTo>
                  <a:pt x="7772400" y="0"/>
                </a:lnTo>
                <a:lnTo>
                  <a:pt x="7772400" y="762"/>
                </a:lnTo>
                <a:lnTo>
                  <a:pt x="7772400" y="1946148"/>
                </a:lnTo>
                <a:lnTo>
                  <a:pt x="762" y="1946148"/>
                </a:lnTo>
                <a:lnTo>
                  <a:pt x="762" y="762"/>
                </a:lnTo>
                <a:lnTo>
                  <a:pt x="1270" y="762"/>
                </a:lnTo>
                <a:lnTo>
                  <a:pt x="7772400" y="762"/>
                </a:lnTo>
                <a:lnTo>
                  <a:pt x="7772400" y="0"/>
                </a:lnTo>
                <a:lnTo>
                  <a:pt x="1270" y="0"/>
                </a:lnTo>
                <a:lnTo>
                  <a:pt x="1270" y="127"/>
                </a:lnTo>
                <a:lnTo>
                  <a:pt x="635" y="127"/>
                </a:lnTo>
                <a:lnTo>
                  <a:pt x="762" y="0"/>
                </a:lnTo>
                <a:lnTo>
                  <a:pt x="0" y="0"/>
                </a:lnTo>
                <a:lnTo>
                  <a:pt x="0" y="127"/>
                </a:lnTo>
                <a:lnTo>
                  <a:pt x="0" y="762"/>
                </a:lnTo>
                <a:lnTo>
                  <a:pt x="0" y="1946148"/>
                </a:lnTo>
                <a:lnTo>
                  <a:pt x="0" y="1946910"/>
                </a:lnTo>
                <a:lnTo>
                  <a:pt x="7772400" y="1946910"/>
                </a:lnTo>
                <a:lnTo>
                  <a:pt x="7773670" y="1946910"/>
                </a:lnTo>
                <a:lnTo>
                  <a:pt x="77736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163573" y="2709671"/>
            <a:ext cx="7910321" cy="1575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123950" y="2568701"/>
            <a:ext cx="7810500" cy="1984375"/>
          </a:xfrm>
          <a:custGeom>
            <a:avLst/>
            <a:gdLst/>
            <a:ahLst/>
            <a:cxnLst/>
            <a:rect l="l" t="t" r="r" b="b"/>
            <a:pathLst>
              <a:path w="7810500" h="1984375">
                <a:moveTo>
                  <a:pt x="7810500" y="1965198"/>
                </a:moveTo>
                <a:lnTo>
                  <a:pt x="7810500" y="19050"/>
                </a:lnTo>
                <a:lnTo>
                  <a:pt x="7809023" y="11572"/>
                </a:lnTo>
                <a:lnTo>
                  <a:pt x="7804975" y="5524"/>
                </a:lnTo>
                <a:lnTo>
                  <a:pt x="7798927" y="1476"/>
                </a:lnTo>
                <a:lnTo>
                  <a:pt x="7791450" y="0"/>
                </a:lnTo>
                <a:lnTo>
                  <a:pt x="19050" y="0"/>
                </a:lnTo>
                <a:lnTo>
                  <a:pt x="11894" y="1476"/>
                </a:lnTo>
                <a:lnTo>
                  <a:pt x="5810" y="5524"/>
                </a:lnTo>
                <a:lnTo>
                  <a:pt x="1583" y="11572"/>
                </a:lnTo>
                <a:lnTo>
                  <a:pt x="0" y="19050"/>
                </a:lnTo>
                <a:lnTo>
                  <a:pt x="0" y="1965198"/>
                </a:lnTo>
                <a:lnTo>
                  <a:pt x="1583" y="1972675"/>
                </a:lnTo>
                <a:lnTo>
                  <a:pt x="5810" y="1978723"/>
                </a:lnTo>
                <a:lnTo>
                  <a:pt x="11894" y="1982771"/>
                </a:lnTo>
                <a:lnTo>
                  <a:pt x="19050" y="1984248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7772400" y="38100"/>
                </a:lnTo>
                <a:lnTo>
                  <a:pt x="7772400" y="19050"/>
                </a:lnTo>
                <a:lnTo>
                  <a:pt x="7791450" y="38100"/>
                </a:lnTo>
                <a:lnTo>
                  <a:pt x="7791450" y="1984248"/>
                </a:lnTo>
                <a:lnTo>
                  <a:pt x="7798927" y="1982771"/>
                </a:lnTo>
                <a:lnTo>
                  <a:pt x="7804975" y="1978723"/>
                </a:lnTo>
                <a:lnTo>
                  <a:pt x="7809023" y="1972675"/>
                </a:lnTo>
                <a:lnTo>
                  <a:pt x="7810500" y="1965198"/>
                </a:lnTo>
                <a:close/>
              </a:path>
              <a:path w="7810500" h="1984375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7810500" h="1984375">
                <a:moveTo>
                  <a:pt x="38100" y="1946148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1946148"/>
                </a:lnTo>
                <a:lnTo>
                  <a:pt x="38100" y="1946148"/>
                </a:lnTo>
                <a:close/>
              </a:path>
              <a:path w="7810500" h="1984375">
                <a:moveTo>
                  <a:pt x="7791450" y="1946148"/>
                </a:moveTo>
                <a:lnTo>
                  <a:pt x="19050" y="1946148"/>
                </a:lnTo>
                <a:lnTo>
                  <a:pt x="38100" y="1965198"/>
                </a:lnTo>
                <a:lnTo>
                  <a:pt x="38100" y="1984248"/>
                </a:lnTo>
                <a:lnTo>
                  <a:pt x="7772400" y="1984248"/>
                </a:lnTo>
                <a:lnTo>
                  <a:pt x="7772400" y="1965198"/>
                </a:lnTo>
                <a:lnTo>
                  <a:pt x="7791450" y="1946148"/>
                </a:lnTo>
                <a:close/>
              </a:path>
              <a:path w="7810500" h="1984375">
                <a:moveTo>
                  <a:pt x="38100" y="1984248"/>
                </a:moveTo>
                <a:lnTo>
                  <a:pt x="38100" y="1965198"/>
                </a:lnTo>
                <a:lnTo>
                  <a:pt x="19050" y="1946148"/>
                </a:lnTo>
                <a:lnTo>
                  <a:pt x="19050" y="1984248"/>
                </a:lnTo>
                <a:lnTo>
                  <a:pt x="38100" y="1984248"/>
                </a:lnTo>
                <a:close/>
              </a:path>
              <a:path w="7810500" h="1984375">
                <a:moveTo>
                  <a:pt x="7791450" y="38100"/>
                </a:moveTo>
                <a:lnTo>
                  <a:pt x="7772400" y="19050"/>
                </a:lnTo>
                <a:lnTo>
                  <a:pt x="7772400" y="38100"/>
                </a:lnTo>
                <a:lnTo>
                  <a:pt x="7791450" y="38100"/>
                </a:lnTo>
                <a:close/>
              </a:path>
              <a:path w="7810500" h="1984375">
                <a:moveTo>
                  <a:pt x="7791450" y="1946148"/>
                </a:moveTo>
                <a:lnTo>
                  <a:pt x="7791450" y="38100"/>
                </a:lnTo>
                <a:lnTo>
                  <a:pt x="7772400" y="38100"/>
                </a:lnTo>
                <a:lnTo>
                  <a:pt x="7772400" y="1946148"/>
                </a:lnTo>
                <a:lnTo>
                  <a:pt x="7791450" y="1946148"/>
                </a:lnTo>
                <a:close/>
              </a:path>
              <a:path w="7810500" h="1984375">
                <a:moveTo>
                  <a:pt x="7791450" y="1984248"/>
                </a:moveTo>
                <a:lnTo>
                  <a:pt x="7791450" y="1946148"/>
                </a:lnTo>
                <a:lnTo>
                  <a:pt x="7772400" y="1965198"/>
                </a:lnTo>
                <a:lnTo>
                  <a:pt x="7772400" y="1984248"/>
                </a:lnTo>
                <a:lnTo>
                  <a:pt x="7791450" y="1984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457200"/>
            <a:ext cx="9143999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7200" y="457199"/>
            <a:ext cx="8478520" cy="6173470"/>
          </a:xfrm>
          <a:custGeom>
            <a:avLst/>
            <a:gdLst/>
            <a:ahLst/>
            <a:cxnLst/>
            <a:rect l="l" t="t" r="r" b="b"/>
            <a:pathLst>
              <a:path w="8478520" h="6173470">
                <a:moveTo>
                  <a:pt x="3472434" y="0"/>
                </a:moveTo>
                <a:lnTo>
                  <a:pt x="3471672" y="0"/>
                </a:lnTo>
                <a:lnTo>
                  <a:pt x="3471672" y="762"/>
                </a:lnTo>
                <a:lnTo>
                  <a:pt x="3472434" y="1536"/>
                </a:lnTo>
                <a:lnTo>
                  <a:pt x="3472434" y="762"/>
                </a:lnTo>
                <a:lnTo>
                  <a:pt x="3472434" y="0"/>
                </a:lnTo>
                <a:close/>
              </a:path>
              <a:path w="8478520" h="6173470">
                <a:moveTo>
                  <a:pt x="6131814" y="5426202"/>
                </a:moveTo>
                <a:lnTo>
                  <a:pt x="6130671" y="5425059"/>
                </a:lnTo>
                <a:lnTo>
                  <a:pt x="6130671" y="5426595"/>
                </a:lnTo>
                <a:lnTo>
                  <a:pt x="5388470" y="6171819"/>
                </a:lnTo>
                <a:lnTo>
                  <a:pt x="762" y="763524"/>
                </a:lnTo>
                <a:lnTo>
                  <a:pt x="762" y="762"/>
                </a:lnTo>
                <a:lnTo>
                  <a:pt x="725424" y="762"/>
                </a:lnTo>
                <a:lnTo>
                  <a:pt x="726186" y="1536"/>
                </a:lnTo>
                <a:lnTo>
                  <a:pt x="6130671" y="5426595"/>
                </a:lnTo>
                <a:lnTo>
                  <a:pt x="6130671" y="5425059"/>
                </a:lnTo>
                <a:lnTo>
                  <a:pt x="726186" y="0"/>
                </a:lnTo>
                <a:lnTo>
                  <a:pt x="762" y="0"/>
                </a:lnTo>
                <a:lnTo>
                  <a:pt x="0" y="0"/>
                </a:lnTo>
                <a:lnTo>
                  <a:pt x="0" y="762"/>
                </a:lnTo>
                <a:lnTo>
                  <a:pt x="0" y="764286"/>
                </a:lnTo>
                <a:lnTo>
                  <a:pt x="5388102" y="6172962"/>
                </a:lnTo>
                <a:lnTo>
                  <a:pt x="5388864" y="6172962"/>
                </a:lnTo>
                <a:lnTo>
                  <a:pt x="6131052" y="5427738"/>
                </a:lnTo>
                <a:lnTo>
                  <a:pt x="6131814" y="5426964"/>
                </a:lnTo>
                <a:lnTo>
                  <a:pt x="6131814" y="5426202"/>
                </a:lnTo>
                <a:close/>
              </a:path>
              <a:path w="8478520" h="6173470">
                <a:moveTo>
                  <a:pt x="6752082" y="4819650"/>
                </a:moveTo>
                <a:lnTo>
                  <a:pt x="6750939" y="4818507"/>
                </a:lnTo>
                <a:lnTo>
                  <a:pt x="6750939" y="4820043"/>
                </a:lnTo>
                <a:lnTo>
                  <a:pt x="6458318" y="5114925"/>
                </a:lnTo>
                <a:lnTo>
                  <a:pt x="1366253" y="762"/>
                </a:lnTo>
                <a:lnTo>
                  <a:pt x="1953006" y="762"/>
                </a:lnTo>
                <a:lnTo>
                  <a:pt x="6750939" y="4820043"/>
                </a:lnTo>
                <a:lnTo>
                  <a:pt x="6750939" y="4818507"/>
                </a:lnTo>
                <a:lnTo>
                  <a:pt x="1953006" y="0"/>
                </a:lnTo>
                <a:lnTo>
                  <a:pt x="1365504" y="0"/>
                </a:lnTo>
                <a:lnTo>
                  <a:pt x="1365504" y="762"/>
                </a:lnTo>
                <a:lnTo>
                  <a:pt x="6457950" y="5115306"/>
                </a:lnTo>
                <a:lnTo>
                  <a:pt x="6458712" y="5115306"/>
                </a:lnTo>
                <a:lnTo>
                  <a:pt x="6751320" y="4821186"/>
                </a:lnTo>
                <a:lnTo>
                  <a:pt x="6752082" y="4820412"/>
                </a:lnTo>
                <a:lnTo>
                  <a:pt x="6752082" y="4819650"/>
                </a:lnTo>
                <a:close/>
              </a:path>
              <a:path w="8478520" h="6173470">
                <a:moveTo>
                  <a:pt x="8009382" y="3553206"/>
                </a:moveTo>
                <a:lnTo>
                  <a:pt x="4472940" y="0"/>
                </a:lnTo>
                <a:lnTo>
                  <a:pt x="3472434" y="0"/>
                </a:lnTo>
                <a:lnTo>
                  <a:pt x="3473183" y="762"/>
                </a:lnTo>
                <a:lnTo>
                  <a:pt x="4472178" y="762"/>
                </a:lnTo>
                <a:lnTo>
                  <a:pt x="8009382" y="3553206"/>
                </a:lnTo>
                <a:close/>
              </a:path>
              <a:path w="8478520" h="6173470">
                <a:moveTo>
                  <a:pt x="8009382" y="3553206"/>
                </a:moveTo>
                <a:lnTo>
                  <a:pt x="7509129" y="4055745"/>
                </a:lnTo>
                <a:lnTo>
                  <a:pt x="3473183" y="762"/>
                </a:lnTo>
                <a:lnTo>
                  <a:pt x="3473183" y="2298"/>
                </a:lnTo>
                <a:lnTo>
                  <a:pt x="7508748" y="4056888"/>
                </a:lnTo>
                <a:lnTo>
                  <a:pt x="7509510" y="4056888"/>
                </a:lnTo>
                <a:lnTo>
                  <a:pt x="8009382" y="3553206"/>
                </a:lnTo>
                <a:close/>
              </a:path>
              <a:path w="8478520" h="6173470">
                <a:moveTo>
                  <a:pt x="8478012" y="3087624"/>
                </a:moveTo>
                <a:lnTo>
                  <a:pt x="5402580" y="0"/>
                </a:lnTo>
                <a:lnTo>
                  <a:pt x="4850130" y="0"/>
                </a:lnTo>
                <a:lnTo>
                  <a:pt x="4850130" y="762"/>
                </a:lnTo>
                <a:lnTo>
                  <a:pt x="8201406" y="3365754"/>
                </a:lnTo>
                <a:lnTo>
                  <a:pt x="4850879" y="762"/>
                </a:lnTo>
                <a:lnTo>
                  <a:pt x="5402580" y="762"/>
                </a:lnTo>
                <a:lnTo>
                  <a:pt x="8476869" y="3088017"/>
                </a:lnTo>
                <a:lnTo>
                  <a:pt x="8201406" y="3365754"/>
                </a:lnTo>
                <a:lnTo>
                  <a:pt x="8477250" y="3089160"/>
                </a:lnTo>
                <a:lnTo>
                  <a:pt x="8478012" y="3088386"/>
                </a:lnTo>
                <a:lnTo>
                  <a:pt x="8478012" y="30876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99869" y="2839466"/>
            <a:ext cx="7058660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85569" y="3767582"/>
            <a:ext cx="7752080" cy="2146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3075" marR="5080" indent="-173101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DECISIONES </a:t>
            </a:r>
            <a:r>
              <a:rPr spc="-5" dirty="0"/>
              <a:t>DE PAGO</a:t>
            </a:r>
            <a:r>
              <a:rPr spc="-110" dirty="0"/>
              <a:t> </a:t>
            </a:r>
            <a:r>
              <a:rPr spc="-10" dirty="0"/>
              <a:t>DE  DIVIDENDOS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7877" y="2186177"/>
            <a:ext cx="8987028" cy="7399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7877" y="3192017"/>
            <a:ext cx="8987028" cy="21496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6533" y="1315466"/>
            <a:ext cx="8636000" cy="517398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469900" marR="19050" indent="-457200">
              <a:lnSpc>
                <a:spcPct val="80000"/>
              </a:lnSpc>
              <a:spcBef>
                <a:spcPts val="630"/>
              </a:spcBef>
              <a:tabLst>
                <a:tab pos="468630" algn="l"/>
                <a:tab pos="958215" algn="l"/>
                <a:tab pos="2105025" algn="l"/>
                <a:tab pos="2672715" algn="l"/>
                <a:tab pos="4159250" algn="l"/>
                <a:tab pos="4773930" algn="l"/>
                <a:tab pos="5824855" algn="l"/>
                <a:tab pos="6952615" algn="l"/>
                <a:tab pos="7287895" algn="l"/>
              </a:tabLst>
            </a:pPr>
            <a:r>
              <a:rPr sz="2200" b="1" i="1" spc="-10" dirty="0">
                <a:latin typeface="Arial"/>
                <a:cs typeface="Arial"/>
              </a:rPr>
              <a:t>1</a:t>
            </a:r>
            <a:r>
              <a:rPr sz="2200" b="1" i="1" dirty="0">
                <a:latin typeface="Arial"/>
                <a:cs typeface="Arial"/>
              </a:rPr>
              <a:t>)	</a:t>
            </a:r>
            <a:r>
              <a:rPr sz="2200" b="1" i="1" spc="-10" dirty="0">
                <a:latin typeface="Arial"/>
                <a:cs typeface="Arial"/>
              </a:rPr>
              <a:t>L</a:t>
            </a:r>
            <a:r>
              <a:rPr sz="2200" b="1" i="1" dirty="0">
                <a:latin typeface="Arial"/>
                <a:cs typeface="Arial"/>
              </a:rPr>
              <a:t>a	</a:t>
            </a:r>
            <a:r>
              <a:rPr sz="2200" b="1" i="1" spc="5" dirty="0">
                <a:latin typeface="Arial"/>
                <a:cs typeface="Arial"/>
              </a:rPr>
              <a:t>p</a:t>
            </a:r>
            <a:r>
              <a:rPr sz="2200" b="1" i="1" spc="-10" dirty="0">
                <a:latin typeface="Arial"/>
                <a:cs typeface="Arial"/>
              </a:rPr>
              <a:t>olít</a:t>
            </a:r>
            <a:r>
              <a:rPr sz="2200" b="1" i="1" spc="10" dirty="0">
                <a:latin typeface="Arial"/>
                <a:cs typeface="Arial"/>
              </a:rPr>
              <a:t>i</a:t>
            </a:r>
            <a:r>
              <a:rPr sz="2200" b="1" i="1" spc="-10" dirty="0">
                <a:latin typeface="Arial"/>
                <a:cs typeface="Arial"/>
              </a:rPr>
              <a:t>c</a:t>
            </a:r>
            <a:r>
              <a:rPr sz="2200" b="1" i="1" dirty="0">
                <a:latin typeface="Arial"/>
                <a:cs typeface="Arial"/>
              </a:rPr>
              <a:t>a	</a:t>
            </a:r>
            <a:r>
              <a:rPr sz="2200" b="1" i="1" spc="-10" dirty="0">
                <a:latin typeface="Arial"/>
                <a:cs typeface="Arial"/>
              </a:rPr>
              <a:t>de</a:t>
            </a:r>
            <a:r>
              <a:rPr sz="2200" b="1" i="1" dirty="0">
                <a:latin typeface="Arial"/>
                <a:cs typeface="Arial"/>
              </a:rPr>
              <a:t>l	</a:t>
            </a:r>
            <a:r>
              <a:rPr sz="2200" b="1" i="1" spc="-10" dirty="0">
                <a:latin typeface="Arial"/>
                <a:cs typeface="Arial"/>
              </a:rPr>
              <a:t>divid</a:t>
            </a:r>
            <a:r>
              <a:rPr sz="2200" b="1" i="1" spc="10" dirty="0">
                <a:latin typeface="Arial"/>
                <a:cs typeface="Arial"/>
              </a:rPr>
              <a:t>e</a:t>
            </a:r>
            <a:r>
              <a:rPr sz="2200" b="1" i="1" spc="-10" dirty="0">
                <a:latin typeface="Arial"/>
                <a:cs typeface="Arial"/>
              </a:rPr>
              <a:t>nd</a:t>
            </a:r>
            <a:r>
              <a:rPr sz="2200" b="1" i="1" dirty="0">
                <a:latin typeface="Arial"/>
                <a:cs typeface="Arial"/>
              </a:rPr>
              <a:t>o	</a:t>
            </a:r>
            <a:r>
              <a:rPr sz="2200" b="1" i="1" spc="5" dirty="0">
                <a:latin typeface="Arial"/>
                <a:cs typeface="Arial"/>
              </a:rPr>
              <a:t>p</a:t>
            </a:r>
            <a:r>
              <a:rPr sz="2200" b="1" i="1" spc="-10" dirty="0">
                <a:latin typeface="Arial"/>
                <a:cs typeface="Arial"/>
              </a:rPr>
              <a:t>o</a:t>
            </a:r>
            <a:r>
              <a:rPr sz="2200" b="1" i="1" dirty="0">
                <a:latin typeface="Arial"/>
                <a:cs typeface="Arial"/>
              </a:rPr>
              <a:t>r	a</a:t>
            </a:r>
            <a:r>
              <a:rPr sz="2200" b="1" i="1" spc="-10" dirty="0">
                <a:latin typeface="Arial"/>
                <a:cs typeface="Arial"/>
              </a:rPr>
              <a:t>cció</a:t>
            </a:r>
            <a:r>
              <a:rPr sz="2200" b="1" i="1" dirty="0">
                <a:latin typeface="Arial"/>
                <a:cs typeface="Arial"/>
              </a:rPr>
              <a:t>n	</a:t>
            </a:r>
            <a:r>
              <a:rPr sz="2200" b="1" i="1" spc="-10" dirty="0">
                <a:latin typeface="Arial"/>
                <a:cs typeface="Arial"/>
              </a:rPr>
              <a:t>est</a:t>
            </a:r>
            <a:r>
              <a:rPr sz="2200" b="1" i="1" dirty="0">
                <a:latin typeface="Arial"/>
                <a:cs typeface="Arial"/>
              </a:rPr>
              <a:t>a</a:t>
            </a:r>
            <a:r>
              <a:rPr sz="2200" b="1" i="1" spc="-10" dirty="0">
                <a:latin typeface="Arial"/>
                <a:cs typeface="Arial"/>
              </a:rPr>
              <a:t>bl</a:t>
            </a:r>
            <a:r>
              <a:rPr sz="2200" b="1" i="1" dirty="0">
                <a:latin typeface="Arial"/>
                <a:cs typeface="Arial"/>
              </a:rPr>
              <a:t>e	o	</a:t>
            </a:r>
            <a:r>
              <a:rPr sz="2200" b="1" i="1" spc="-10" dirty="0">
                <a:latin typeface="Arial"/>
                <a:cs typeface="Arial"/>
              </a:rPr>
              <a:t>div</a:t>
            </a:r>
            <a:r>
              <a:rPr sz="2200" b="1" i="1" spc="5" dirty="0">
                <a:latin typeface="Arial"/>
                <a:cs typeface="Arial"/>
              </a:rPr>
              <a:t>id</a:t>
            </a:r>
            <a:r>
              <a:rPr sz="2200" b="1" i="1" spc="-10" dirty="0">
                <a:latin typeface="Arial"/>
                <a:cs typeface="Arial"/>
              </a:rPr>
              <a:t>en</a:t>
            </a:r>
            <a:r>
              <a:rPr sz="2200" b="1" i="1" spc="15" dirty="0">
                <a:latin typeface="Arial"/>
                <a:cs typeface="Arial"/>
              </a:rPr>
              <a:t>d</a:t>
            </a:r>
            <a:r>
              <a:rPr sz="2200" b="1" i="1" dirty="0">
                <a:latin typeface="Arial"/>
                <a:cs typeface="Arial"/>
              </a:rPr>
              <a:t>o  </a:t>
            </a:r>
            <a:r>
              <a:rPr sz="2200" b="1" i="1" spc="-10" dirty="0">
                <a:latin typeface="Arial"/>
                <a:cs typeface="Arial"/>
              </a:rPr>
              <a:t>anual</a:t>
            </a:r>
            <a:r>
              <a:rPr sz="2200" b="1" i="1" spc="5" dirty="0">
                <a:latin typeface="Arial"/>
                <a:cs typeface="Arial"/>
              </a:rPr>
              <a:t> </a:t>
            </a:r>
            <a:r>
              <a:rPr sz="2200" b="1" i="1" spc="-10" dirty="0">
                <a:latin typeface="Arial"/>
                <a:cs typeface="Arial"/>
              </a:rPr>
              <a:t>constante</a:t>
            </a:r>
            <a:r>
              <a:rPr sz="2200" spc="-10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Arial"/>
              <a:cs typeface="Arial"/>
            </a:endParaRPr>
          </a:p>
          <a:p>
            <a:pPr marL="12700" marR="5080" algn="just">
              <a:lnSpc>
                <a:spcPct val="80000"/>
              </a:lnSpc>
            </a:pPr>
            <a:r>
              <a:rPr sz="2200" spc="-5" dirty="0">
                <a:latin typeface="Arial"/>
                <a:cs typeface="Arial"/>
              </a:rPr>
              <a:t>La empresa cancela un dividendo anual fijo por cada acción en  </a:t>
            </a:r>
            <a:r>
              <a:rPr sz="2200" dirty="0">
                <a:latin typeface="Arial"/>
                <a:cs typeface="Arial"/>
              </a:rPr>
              <a:t>circulación.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La cuenta de reservas como bolsa compensatoria: Los años en que  las ganancias son elevadas, el beneficio no repartido pasará </a:t>
            </a:r>
            <a:r>
              <a:rPr sz="2200" dirty="0">
                <a:latin typeface="Arial"/>
                <a:cs typeface="Arial"/>
              </a:rPr>
              <a:t>a  </a:t>
            </a:r>
            <a:r>
              <a:rPr sz="2200" spc="-5" dirty="0">
                <a:latin typeface="Arial"/>
                <a:cs typeface="Arial"/>
              </a:rPr>
              <a:t>engrosar la partida de reservas, mientras </a:t>
            </a:r>
            <a:r>
              <a:rPr sz="2200" dirty="0">
                <a:latin typeface="Arial"/>
                <a:cs typeface="Arial"/>
              </a:rPr>
              <a:t>que </a:t>
            </a:r>
            <a:r>
              <a:rPr sz="2200" spc="-5" dirty="0">
                <a:latin typeface="Arial"/>
                <a:cs typeface="Arial"/>
              </a:rPr>
              <a:t>los años en que el  </a:t>
            </a:r>
            <a:r>
              <a:rPr sz="2200" spc="-10" dirty="0">
                <a:latin typeface="Arial"/>
                <a:cs typeface="Arial"/>
              </a:rPr>
              <a:t>beneficio sea inferior </a:t>
            </a:r>
            <a:r>
              <a:rPr sz="2200" spc="-5" dirty="0">
                <a:latin typeface="Arial"/>
                <a:cs typeface="Arial"/>
              </a:rPr>
              <a:t>al </a:t>
            </a:r>
            <a:r>
              <a:rPr sz="2200" spc="-10" dirty="0">
                <a:latin typeface="Arial"/>
                <a:cs typeface="Arial"/>
              </a:rPr>
              <a:t>dividendo </a:t>
            </a:r>
            <a:r>
              <a:rPr sz="2200" dirty="0">
                <a:latin typeface="Arial"/>
                <a:cs typeface="Arial"/>
              </a:rPr>
              <a:t>e </a:t>
            </a:r>
            <a:r>
              <a:rPr sz="2200" spc="-10" dirty="0">
                <a:latin typeface="Arial"/>
                <a:cs typeface="Arial"/>
              </a:rPr>
              <a:t>incluso, que </a:t>
            </a:r>
            <a:r>
              <a:rPr sz="2200" spc="-5" dirty="0">
                <a:latin typeface="Arial"/>
                <a:cs typeface="Arial"/>
              </a:rPr>
              <a:t>la </a:t>
            </a:r>
            <a:r>
              <a:rPr sz="2200" spc="-10" dirty="0">
                <a:latin typeface="Arial"/>
                <a:cs typeface="Arial"/>
              </a:rPr>
              <a:t>ganancia neta  </a:t>
            </a:r>
            <a:r>
              <a:rPr sz="2200" spc="-5" dirty="0">
                <a:latin typeface="Arial"/>
                <a:cs typeface="Arial"/>
              </a:rPr>
              <a:t>sea negativa, se pagará la parte del dividendo no cubierta por el  </a:t>
            </a:r>
            <a:r>
              <a:rPr sz="2200" spc="-10" dirty="0">
                <a:latin typeface="Arial"/>
                <a:cs typeface="Arial"/>
              </a:rPr>
              <a:t>beneficio generado con una disminución </a:t>
            </a:r>
            <a:r>
              <a:rPr sz="2200" spc="-5" dirty="0">
                <a:latin typeface="Arial"/>
                <a:cs typeface="Arial"/>
              </a:rPr>
              <a:t>de la </a:t>
            </a:r>
            <a:r>
              <a:rPr sz="2200" spc="-10" dirty="0">
                <a:latin typeface="Arial"/>
                <a:cs typeface="Arial"/>
              </a:rPr>
              <a:t>cuenta </a:t>
            </a:r>
            <a:r>
              <a:rPr sz="2200" spc="-5" dirty="0">
                <a:latin typeface="Arial"/>
                <a:cs typeface="Arial"/>
              </a:rPr>
              <a:t>de</a:t>
            </a:r>
            <a:r>
              <a:rPr sz="2200" spc="16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reservas.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marL="12700" marR="548640">
              <a:lnSpc>
                <a:spcPct val="100000"/>
              </a:lnSpc>
            </a:pPr>
            <a:r>
              <a:rPr sz="2200" spc="-10" dirty="0">
                <a:latin typeface="Arial"/>
                <a:cs typeface="Arial"/>
              </a:rPr>
              <a:t>Una empresa con dividendos estables (un importe monetario </a:t>
            </a:r>
            <a:r>
              <a:rPr sz="2200" spc="-5" dirty="0">
                <a:latin typeface="Arial"/>
                <a:cs typeface="Arial"/>
              </a:rPr>
              <a:t>fijo)  </a:t>
            </a:r>
            <a:r>
              <a:rPr sz="2200" spc="-10" dirty="0">
                <a:latin typeface="Arial"/>
                <a:cs typeface="Arial"/>
              </a:rPr>
              <a:t>señala una inversión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bajo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riesgo.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834" y="457580"/>
            <a:ext cx="9144000" cy="81661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vert="horz" wrap="square" lIns="0" tIns="169545" rIns="0" bIns="0" rtlCol="0">
            <a:spAutoFit/>
          </a:bodyPr>
          <a:lstStyle/>
          <a:p>
            <a:pPr marR="12700" algn="ctr">
              <a:lnSpc>
                <a:spcPct val="100000"/>
              </a:lnSpc>
              <a:spcBef>
                <a:spcPts val="1335"/>
              </a:spcBef>
            </a:pPr>
            <a:r>
              <a:rPr sz="2800" spc="-10" dirty="0"/>
              <a:t>TIPOS </a:t>
            </a:r>
            <a:r>
              <a:rPr sz="2800" spc="-5" dirty="0"/>
              <a:t>DE LA </a:t>
            </a:r>
            <a:r>
              <a:rPr sz="2800" spc="-10" dirty="0"/>
              <a:t>POLÍTICA </a:t>
            </a:r>
            <a:r>
              <a:rPr sz="2800" spc="-5" dirty="0"/>
              <a:t>DE</a:t>
            </a:r>
            <a:r>
              <a:rPr sz="2800" spc="-380" dirty="0"/>
              <a:t> </a:t>
            </a:r>
            <a:r>
              <a:rPr sz="2800" spc="-10" dirty="0"/>
              <a:t>DIVIDENDOS</a:t>
            </a:r>
            <a:endParaRPr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5603" y="1161541"/>
            <a:ext cx="8383905" cy="561213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16510">
              <a:lnSpc>
                <a:spcPts val="2300"/>
              </a:lnSpc>
              <a:spcBef>
                <a:spcPts val="660"/>
              </a:spcBef>
              <a:tabLst>
                <a:tab pos="507365" algn="l"/>
                <a:tab pos="1084580" algn="l"/>
                <a:tab pos="2371725" algn="l"/>
                <a:tab pos="2948940" algn="l"/>
                <a:tab pos="3427095" algn="l"/>
                <a:tab pos="4259580" algn="l"/>
                <a:tab pos="4838700" algn="l"/>
                <a:tab pos="6110605" algn="l"/>
                <a:tab pos="7871459" algn="l"/>
              </a:tabLst>
            </a:pPr>
            <a:r>
              <a:rPr sz="2400" b="1" i="1" spc="-15" dirty="0">
                <a:latin typeface="Arial"/>
                <a:cs typeface="Arial"/>
              </a:rPr>
              <a:t>2</a:t>
            </a:r>
            <a:r>
              <a:rPr sz="2400" b="1" i="1" dirty="0">
                <a:latin typeface="Arial"/>
                <a:cs typeface="Arial"/>
              </a:rPr>
              <a:t>)	</a:t>
            </a:r>
            <a:r>
              <a:rPr sz="2400" b="1" i="1" spc="-15" dirty="0">
                <a:latin typeface="Arial"/>
                <a:cs typeface="Arial"/>
              </a:rPr>
              <a:t>L</a:t>
            </a:r>
            <a:r>
              <a:rPr sz="2400" b="1" i="1" dirty="0">
                <a:latin typeface="Arial"/>
                <a:cs typeface="Arial"/>
              </a:rPr>
              <a:t>a	</a:t>
            </a:r>
            <a:r>
              <a:rPr sz="2400" b="1" i="1" spc="-5" dirty="0">
                <a:latin typeface="Arial"/>
                <a:cs typeface="Arial"/>
              </a:rPr>
              <a:t>p</a:t>
            </a:r>
            <a:r>
              <a:rPr sz="2400" b="1" i="1" spc="-20" dirty="0">
                <a:latin typeface="Arial"/>
                <a:cs typeface="Arial"/>
              </a:rPr>
              <a:t>o</a:t>
            </a:r>
            <a:r>
              <a:rPr sz="2400" b="1" i="1" spc="-15" dirty="0">
                <a:latin typeface="Arial"/>
                <a:cs typeface="Arial"/>
              </a:rPr>
              <a:t>l</a:t>
            </a:r>
            <a:r>
              <a:rPr sz="2400" b="1" i="1" spc="5" dirty="0">
                <a:latin typeface="Times New Roman"/>
                <a:cs typeface="Times New Roman"/>
              </a:rPr>
              <a:t>í</a:t>
            </a:r>
            <a:r>
              <a:rPr sz="2400" b="1" i="1" spc="-15" dirty="0">
                <a:latin typeface="Arial"/>
                <a:cs typeface="Arial"/>
              </a:rPr>
              <a:t>tic</a:t>
            </a:r>
            <a:r>
              <a:rPr sz="2400" b="1" i="1" dirty="0">
                <a:latin typeface="Arial"/>
                <a:cs typeface="Arial"/>
              </a:rPr>
              <a:t>a	</a:t>
            </a:r>
            <a:r>
              <a:rPr sz="2400" b="1" i="1" spc="-10" dirty="0">
                <a:latin typeface="Arial"/>
                <a:cs typeface="Arial"/>
              </a:rPr>
              <a:t>d</a:t>
            </a:r>
            <a:r>
              <a:rPr sz="2400" b="1" i="1" dirty="0">
                <a:latin typeface="Arial"/>
                <a:cs typeface="Arial"/>
              </a:rPr>
              <a:t>e	</a:t>
            </a:r>
            <a:r>
              <a:rPr sz="2400" b="1" i="1" spc="-10" dirty="0">
                <a:latin typeface="Arial"/>
                <a:cs typeface="Arial"/>
              </a:rPr>
              <a:t>l</a:t>
            </a:r>
            <a:r>
              <a:rPr sz="2400" b="1" i="1" dirty="0">
                <a:latin typeface="Arial"/>
                <a:cs typeface="Arial"/>
              </a:rPr>
              <a:t>a	</a:t>
            </a:r>
            <a:r>
              <a:rPr sz="2400" b="1" i="1" spc="-15" dirty="0">
                <a:latin typeface="Arial"/>
                <a:cs typeface="Arial"/>
              </a:rPr>
              <a:t>tas</a:t>
            </a:r>
            <a:r>
              <a:rPr sz="2400" b="1" i="1" dirty="0">
                <a:latin typeface="Arial"/>
                <a:cs typeface="Arial"/>
              </a:rPr>
              <a:t>a	</a:t>
            </a:r>
            <a:r>
              <a:rPr sz="2400" b="1" i="1" spc="-10" dirty="0">
                <a:latin typeface="Arial"/>
                <a:cs typeface="Arial"/>
              </a:rPr>
              <a:t>d</a:t>
            </a:r>
            <a:r>
              <a:rPr sz="2400" b="1" i="1" dirty="0">
                <a:latin typeface="Arial"/>
                <a:cs typeface="Arial"/>
              </a:rPr>
              <a:t>e	</a:t>
            </a:r>
            <a:r>
              <a:rPr sz="2400" b="1" i="1" spc="-15" dirty="0">
                <a:latin typeface="Arial"/>
                <a:cs typeface="Arial"/>
              </a:rPr>
              <a:t>repart</a:t>
            </a:r>
            <a:r>
              <a:rPr sz="2400" b="1" i="1" dirty="0">
                <a:latin typeface="Arial"/>
                <a:cs typeface="Arial"/>
              </a:rPr>
              <a:t>o	</a:t>
            </a:r>
            <a:r>
              <a:rPr sz="2400" b="1" i="1" spc="-5" dirty="0">
                <a:latin typeface="Arial"/>
                <a:cs typeface="Arial"/>
              </a:rPr>
              <a:t>(</a:t>
            </a:r>
            <a:r>
              <a:rPr sz="2400" b="1" i="1" spc="-10" dirty="0">
                <a:latin typeface="Arial"/>
                <a:cs typeface="Arial"/>
              </a:rPr>
              <a:t>di</a:t>
            </a:r>
            <a:r>
              <a:rPr sz="2400" b="1" i="1" spc="-25" dirty="0">
                <a:latin typeface="Arial"/>
                <a:cs typeface="Arial"/>
              </a:rPr>
              <a:t>v</a:t>
            </a:r>
            <a:r>
              <a:rPr sz="2400" b="1" i="1" spc="-10" dirty="0">
                <a:latin typeface="Arial"/>
                <a:cs typeface="Arial"/>
              </a:rPr>
              <a:t>idend</a:t>
            </a:r>
            <a:r>
              <a:rPr sz="2400" b="1" i="1" dirty="0">
                <a:latin typeface="Arial"/>
                <a:cs typeface="Arial"/>
              </a:rPr>
              <a:t>o	</a:t>
            </a:r>
            <a:r>
              <a:rPr sz="2400" b="1" i="1" spc="-10" dirty="0">
                <a:latin typeface="Arial"/>
                <a:cs typeface="Arial"/>
              </a:rPr>
              <a:t>por  acci</a:t>
            </a:r>
            <a:r>
              <a:rPr sz="2400" b="1" i="1" spc="-10" dirty="0">
                <a:latin typeface="Times New Roman"/>
                <a:cs typeface="Times New Roman"/>
              </a:rPr>
              <a:t>ó</a:t>
            </a:r>
            <a:r>
              <a:rPr sz="2400" b="1" i="1" spc="-10" dirty="0">
                <a:latin typeface="Arial"/>
                <a:cs typeface="Arial"/>
              </a:rPr>
              <a:t>n/beneficio por acci</a:t>
            </a:r>
            <a:r>
              <a:rPr sz="2400" b="1" i="1" spc="-10" dirty="0">
                <a:latin typeface="Times New Roman"/>
                <a:cs typeface="Times New Roman"/>
              </a:rPr>
              <a:t>ó</a:t>
            </a:r>
            <a:r>
              <a:rPr sz="2400" b="1" i="1" spc="-10" dirty="0">
                <a:latin typeface="Arial"/>
                <a:cs typeface="Arial"/>
              </a:rPr>
              <a:t>n)</a:t>
            </a:r>
            <a:r>
              <a:rPr sz="2400" b="1" i="1" spc="-25" dirty="0">
                <a:latin typeface="Arial"/>
                <a:cs typeface="Arial"/>
              </a:rPr>
              <a:t> </a:t>
            </a:r>
            <a:r>
              <a:rPr sz="2400" b="1" i="1" spc="-10" dirty="0">
                <a:latin typeface="Arial"/>
                <a:cs typeface="Arial"/>
              </a:rPr>
              <a:t>constante</a:t>
            </a:r>
            <a:r>
              <a:rPr sz="2400" spc="-1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100">
              <a:latin typeface="Arial"/>
              <a:cs typeface="Arial"/>
            </a:endParaRPr>
          </a:p>
          <a:p>
            <a:pPr marL="12700" marR="5080" algn="just">
              <a:lnSpc>
                <a:spcPct val="8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Con esta política la empresa distribuye en dividendos un  porcentaje constante de sus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beneficios.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Arial"/>
              <a:cs typeface="Arial"/>
            </a:endParaRPr>
          </a:p>
          <a:p>
            <a:pPr marL="12700" marR="5080" algn="just">
              <a:lnSpc>
                <a:spcPct val="80000"/>
              </a:lnSpc>
            </a:pPr>
            <a:r>
              <a:rPr sz="2200" spc="-5" dirty="0">
                <a:latin typeface="Arial"/>
                <a:cs typeface="Arial"/>
              </a:rPr>
              <a:t>Como el beneficio neto es variable de un año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otro, tiene la  </a:t>
            </a:r>
            <a:r>
              <a:rPr sz="2200" spc="-10" dirty="0">
                <a:latin typeface="Arial"/>
                <a:cs typeface="Arial"/>
              </a:rPr>
              <a:t>ventaja </a:t>
            </a:r>
            <a:r>
              <a:rPr sz="2200" spc="-5" dirty="0">
                <a:latin typeface="Arial"/>
                <a:cs typeface="Arial"/>
              </a:rPr>
              <a:t>que </a:t>
            </a:r>
            <a:r>
              <a:rPr sz="2200" spc="-10" dirty="0">
                <a:latin typeface="Arial"/>
                <a:cs typeface="Arial"/>
              </a:rPr>
              <a:t>adecúa </a:t>
            </a: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reparto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dividendos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la </a:t>
            </a:r>
            <a:r>
              <a:rPr sz="2200" spc="-10" dirty="0">
                <a:latin typeface="Arial"/>
                <a:cs typeface="Arial"/>
              </a:rPr>
              <a:t>situación  </a:t>
            </a:r>
            <a:r>
              <a:rPr sz="2200" spc="-5" dirty="0">
                <a:latin typeface="Arial"/>
                <a:cs typeface="Arial"/>
              </a:rPr>
              <a:t>concreta de cada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ejercicio,.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Arial"/>
              <a:cs typeface="Arial"/>
            </a:endParaRPr>
          </a:p>
          <a:p>
            <a:pPr marL="12700" marR="8255" algn="just">
              <a:lnSpc>
                <a:spcPct val="80000"/>
              </a:lnSpc>
            </a:pPr>
            <a:r>
              <a:rPr sz="2200" spc="-5" dirty="0">
                <a:latin typeface="Arial"/>
                <a:cs typeface="Arial"/>
              </a:rPr>
              <a:t>Provoca que el importe monetario de los dividendos sea también  </a:t>
            </a:r>
            <a:r>
              <a:rPr sz="2200" spc="-10" dirty="0">
                <a:latin typeface="Arial"/>
                <a:cs typeface="Arial"/>
              </a:rPr>
              <a:t>variable.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Arial"/>
              <a:cs typeface="Arial"/>
            </a:endParaRPr>
          </a:p>
          <a:p>
            <a:pPr marL="12700" marR="5715" algn="just">
              <a:lnSpc>
                <a:spcPct val="80000"/>
              </a:lnSpc>
            </a:pPr>
            <a:r>
              <a:rPr sz="2200" spc="-5" dirty="0">
                <a:latin typeface="Arial"/>
                <a:cs typeface="Arial"/>
              </a:rPr>
              <a:t>Para muchos </a:t>
            </a:r>
            <a:r>
              <a:rPr sz="2200" spc="-10" dirty="0">
                <a:latin typeface="Arial"/>
                <a:cs typeface="Arial"/>
              </a:rPr>
              <a:t>especialistas esto incidirá negativamente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10" dirty="0">
                <a:latin typeface="Arial"/>
                <a:cs typeface="Arial"/>
              </a:rPr>
              <a:t>la  cotización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las acciones, </a:t>
            </a:r>
            <a:r>
              <a:rPr sz="2200" spc="-5" dirty="0">
                <a:latin typeface="Arial"/>
                <a:cs typeface="Arial"/>
              </a:rPr>
              <a:t>ya </a:t>
            </a:r>
            <a:r>
              <a:rPr sz="2200" spc="-10" dirty="0">
                <a:latin typeface="Arial"/>
                <a:cs typeface="Arial"/>
              </a:rPr>
              <a:t>que </a:t>
            </a: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efecto anuncio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los  </a:t>
            </a:r>
            <a:r>
              <a:rPr sz="2200" spc="-5" dirty="0">
                <a:latin typeface="Arial"/>
                <a:cs typeface="Arial"/>
              </a:rPr>
              <a:t>dividendos induce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pensar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los inversores, el año en que el  importe absoluto del dividendo baja, que las cosas ya no marchan  </a:t>
            </a:r>
            <a:r>
              <a:rPr sz="2200" spc="-10" dirty="0">
                <a:latin typeface="Arial"/>
                <a:cs typeface="Arial"/>
              </a:rPr>
              <a:t>bien </a:t>
            </a:r>
            <a:r>
              <a:rPr sz="2200" spc="-5" dirty="0">
                <a:latin typeface="Arial"/>
                <a:cs typeface="Arial"/>
              </a:rPr>
              <a:t>en la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empresa.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580" y="457580"/>
            <a:ext cx="9144635" cy="62103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vert="horz" wrap="square" lIns="0" tIns="71755" rIns="0" bIns="0" rtlCol="0">
            <a:spAutoFit/>
          </a:bodyPr>
          <a:lstStyle/>
          <a:p>
            <a:pPr marR="12700" algn="ctr">
              <a:lnSpc>
                <a:spcPct val="100000"/>
              </a:lnSpc>
              <a:spcBef>
                <a:spcPts val="565"/>
              </a:spcBef>
            </a:pPr>
            <a:r>
              <a:rPr sz="2800" spc="-10" dirty="0"/>
              <a:t>TIPOS </a:t>
            </a:r>
            <a:r>
              <a:rPr sz="2800" spc="-5" dirty="0"/>
              <a:t>DE LA </a:t>
            </a:r>
            <a:r>
              <a:rPr sz="2800" spc="-10" dirty="0"/>
              <a:t>POLÍTICA </a:t>
            </a:r>
            <a:r>
              <a:rPr sz="2800" spc="-5" dirty="0"/>
              <a:t>DE</a:t>
            </a:r>
            <a:r>
              <a:rPr sz="2800" spc="-380" dirty="0"/>
              <a:t> </a:t>
            </a:r>
            <a:r>
              <a:rPr sz="2800" spc="-10" dirty="0"/>
              <a:t>DIVIDENDOS</a:t>
            </a:r>
            <a:endParaRPr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4569" y="1206500"/>
            <a:ext cx="8131809" cy="15621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93700" marR="5080" indent="-381000" algn="just">
              <a:lnSpc>
                <a:spcPct val="80000"/>
              </a:lnSpc>
              <a:spcBef>
                <a:spcPts val="675"/>
              </a:spcBef>
            </a:pPr>
            <a:r>
              <a:rPr sz="2400" i="1" spc="-5" dirty="0">
                <a:latin typeface="Arial"/>
                <a:cs typeface="Arial"/>
              </a:rPr>
              <a:t>3) </a:t>
            </a:r>
            <a:r>
              <a:rPr sz="2400" i="1" spc="-10" dirty="0">
                <a:latin typeface="Arial"/>
                <a:cs typeface="Arial"/>
              </a:rPr>
              <a:t>Una pol</a:t>
            </a:r>
            <a:r>
              <a:rPr sz="2400" i="1" spc="-10" dirty="0">
                <a:latin typeface="Times New Roman"/>
                <a:cs typeface="Times New Roman"/>
              </a:rPr>
              <a:t>í</a:t>
            </a:r>
            <a:r>
              <a:rPr sz="2400" i="1" spc="-10" dirty="0">
                <a:latin typeface="Arial"/>
                <a:cs typeface="Arial"/>
              </a:rPr>
              <a:t>tica </a:t>
            </a:r>
            <a:r>
              <a:rPr sz="2400" i="1" spc="-5" dirty="0">
                <a:latin typeface="Arial"/>
                <a:cs typeface="Arial"/>
              </a:rPr>
              <a:t>intermedia</a:t>
            </a:r>
            <a:r>
              <a:rPr sz="2400" b="0" spc="-5" dirty="0">
                <a:latin typeface="Arial"/>
                <a:cs typeface="Arial"/>
              </a:rPr>
              <a:t>, una pol</a:t>
            </a:r>
            <a:r>
              <a:rPr sz="2400" b="0" spc="-5" dirty="0">
                <a:latin typeface="Times New Roman"/>
                <a:cs typeface="Times New Roman"/>
              </a:rPr>
              <a:t>í</a:t>
            </a:r>
            <a:r>
              <a:rPr sz="2400" b="0" spc="-5" dirty="0">
                <a:latin typeface="Arial"/>
                <a:cs typeface="Arial"/>
              </a:rPr>
              <a:t>tica intermedia entre  pagar un valor monetario constante </a:t>
            </a:r>
            <a:r>
              <a:rPr sz="2400" b="0" dirty="0">
                <a:latin typeface="Arial"/>
                <a:cs typeface="Arial"/>
              </a:rPr>
              <a:t>y </a:t>
            </a:r>
            <a:r>
              <a:rPr sz="2400" b="0" spc="-5" dirty="0">
                <a:latin typeface="Arial"/>
                <a:cs typeface="Arial"/>
              </a:rPr>
              <a:t>pagar un  porcentaje constante es pagar un monto constante, pero  </a:t>
            </a:r>
            <a:r>
              <a:rPr sz="2400" b="0" dirty="0">
                <a:latin typeface="Arial"/>
                <a:cs typeface="Arial"/>
              </a:rPr>
              <a:t>peque</a:t>
            </a:r>
            <a:r>
              <a:rPr sz="2400" b="0" dirty="0">
                <a:latin typeface="Times New Roman"/>
                <a:cs typeface="Times New Roman"/>
              </a:rPr>
              <a:t>ñ</a:t>
            </a:r>
            <a:r>
              <a:rPr sz="2400" b="0" dirty="0">
                <a:latin typeface="Arial"/>
                <a:cs typeface="Arial"/>
              </a:rPr>
              <a:t>o , y </a:t>
            </a:r>
            <a:r>
              <a:rPr sz="2400" b="0" spc="-5" dirty="0">
                <a:latin typeface="Arial"/>
                <a:cs typeface="Arial"/>
              </a:rPr>
              <a:t>sumarle un adicional </a:t>
            </a:r>
            <a:r>
              <a:rPr sz="2400" b="0" dirty="0">
                <a:latin typeface="Arial"/>
                <a:cs typeface="Arial"/>
              </a:rPr>
              <a:t>en </a:t>
            </a:r>
            <a:r>
              <a:rPr sz="2400" b="0" spc="-5" dirty="0">
                <a:latin typeface="Arial"/>
                <a:cs typeface="Arial"/>
              </a:rPr>
              <a:t>los </a:t>
            </a:r>
            <a:r>
              <a:rPr sz="2400" b="0" dirty="0">
                <a:latin typeface="Arial"/>
                <a:cs typeface="Arial"/>
              </a:rPr>
              <a:t>a</a:t>
            </a:r>
            <a:r>
              <a:rPr sz="2400" b="0" dirty="0">
                <a:latin typeface="Times New Roman"/>
                <a:cs typeface="Times New Roman"/>
              </a:rPr>
              <a:t>ñ</a:t>
            </a:r>
            <a:r>
              <a:rPr sz="2400" b="0" dirty="0">
                <a:latin typeface="Arial"/>
                <a:cs typeface="Arial"/>
              </a:rPr>
              <a:t>os buenos,  </a:t>
            </a:r>
            <a:r>
              <a:rPr sz="2400" b="0" spc="-10" dirty="0">
                <a:latin typeface="Arial"/>
                <a:cs typeface="Arial"/>
              </a:rPr>
              <a:t>esta pol</a:t>
            </a:r>
            <a:r>
              <a:rPr sz="2400" b="0" spc="-10" dirty="0">
                <a:latin typeface="Times New Roman"/>
                <a:cs typeface="Times New Roman"/>
              </a:rPr>
              <a:t>í</a:t>
            </a:r>
            <a:r>
              <a:rPr sz="2400" b="0" spc="-10" dirty="0">
                <a:latin typeface="Arial"/>
                <a:cs typeface="Arial"/>
              </a:rPr>
              <a:t>tica ofrece</a:t>
            </a:r>
            <a:r>
              <a:rPr sz="2400" b="0" spc="10" dirty="0">
                <a:latin typeface="Arial"/>
                <a:cs typeface="Arial"/>
              </a:rPr>
              <a:t> </a:t>
            </a:r>
            <a:r>
              <a:rPr sz="2400" b="0" spc="-10" dirty="0">
                <a:latin typeface="Arial"/>
                <a:cs typeface="Arial"/>
              </a:rPr>
              <a:t>flexibilidad.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4569" y="3474973"/>
            <a:ext cx="295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10" dirty="0">
                <a:latin typeface="Arial"/>
                <a:cs typeface="Arial"/>
              </a:rPr>
              <a:t>4)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8228" y="3474973"/>
            <a:ext cx="7587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0715" algn="l"/>
                <a:tab pos="1975485" algn="l"/>
                <a:tab pos="2687320" algn="l"/>
                <a:tab pos="4393565" algn="l"/>
                <a:tab pos="5913755" algn="l"/>
                <a:tab pos="7185659" algn="l"/>
              </a:tabLst>
            </a:pPr>
            <a:r>
              <a:rPr sz="2400" b="1" i="1" spc="-5" dirty="0">
                <a:latin typeface="Arial"/>
                <a:cs typeface="Arial"/>
              </a:rPr>
              <a:t>L</a:t>
            </a:r>
            <a:r>
              <a:rPr sz="2400" b="1" i="1" dirty="0">
                <a:latin typeface="Arial"/>
                <a:cs typeface="Arial"/>
              </a:rPr>
              <a:t>a	</a:t>
            </a:r>
            <a:r>
              <a:rPr sz="2400" b="1" i="1" spc="-5" dirty="0">
                <a:latin typeface="Arial"/>
                <a:cs typeface="Arial"/>
              </a:rPr>
              <a:t>po</a:t>
            </a:r>
            <a:r>
              <a:rPr sz="2400" b="1" i="1" spc="-10" dirty="0">
                <a:latin typeface="Arial"/>
                <a:cs typeface="Arial"/>
              </a:rPr>
              <a:t>l</a:t>
            </a:r>
            <a:r>
              <a:rPr sz="2400" b="1" i="1" spc="-10" dirty="0">
                <a:latin typeface="Times New Roman"/>
                <a:cs typeface="Times New Roman"/>
              </a:rPr>
              <a:t>í</a:t>
            </a:r>
            <a:r>
              <a:rPr sz="2400" b="1" i="1" spc="-10" dirty="0">
                <a:latin typeface="Arial"/>
                <a:cs typeface="Arial"/>
              </a:rPr>
              <a:t>tic</a:t>
            </a:r>
            <a:r>
              <a:rPr sz="2400" b="1" i="1" dirty="0">
                <a:latin typeface="Arial"/>
                <a:cs typeface="Arial"/>
              </a:rPr>
              <a:t>a	</a:t>
            </a:r>
            <a:r>
              <a:rPr sz="2400" b="1" i="1" spc="-10" dirty="0">
                <a:latin typeface="Arial"/>
                <a:cs typeface="Arial"/>
              </a:rPr>
              <a:t>de</a:t>
            </a:r>
            <a:r>
              <a:rPr sz="2400" b="1" i="1" dirty="0">
                <a:latin typeface="Arial"/>
                <a:cs typeface="Arial"/>
              </a:rPr>
              <a:t>l	</a:t>
            </a:r>
            <a:r>
              <a:rPr sz="2400" b="1" i="1" spc="-10" dirty="0">
                <a:latin typeface="Arial"/>
                <a:cs typeface="Arial"/>
              </a:rPr>
              <a:t>dividend</a:t>
            </a:r>
            <a:r>
              <a:rPr sz="2400" b="1" i="1" dirty="0">
                <a:latin typeface="Arial"/>
                <a:cs typeface="Arial"/>
              </a:rPr>
              <a:t>o	</a:t>
            </a:r>
            <a:r>
              <a:rPr sz="2400" b="1" i="1" spc="-10" dirty="0">
                <a:latin typeface="Arial"/>
                <a:cs typeface="Arial"/>
              </a:rPr>
              <a:t>residual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1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uand</a:t>
            </a:r>
            <a:r>
              <a:rPr sz="2400" dirty="0">
                <a:latin typeface="Arial"/>
                <a:cs typeface="Arial"/>
              </a:rPr>
              <a:t>o	</a:t>
            </a:r>
            <a:r>
              <a:rPr sz="2400" spc="-5" dirty="0">
                <a:latin typeface="Arial"/>
                <a:cs typeface="Arial"/>
              </a:rPr>
              <a:t>las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75"/>
              </a:spcBef>
            </a:pPr>
            <a:r>
              <a:rPr dirty="0"/>
              <a:t>oportunidades </a:t>
            </a:r>
            <a:r>
              <a:rPr spc="-5" dirty="0"/>
              <a:t>de </a:t>
            </a:r>
            <a:r>
              <a:rPr dirty="0"/>
              <a:t>inversi</a:t>
            </a:r>
            <a:r>
              <a:rPr dirty="0">
                <a:latin typeface="Times New Roman"/>
                <a:cs typeface="Times New Roman"/>
              </a:rPr>
              <a:t>ó</a:t>
            </a:r>
            <a:r>
              <a:rPr dirty="0"/>
              <a:t>n de la </a:t>
            </a:r>
            <a:r>
              <a:rPr spc="-5" dirty="0"/>
              <a:t>empresa no </a:t>
            </a:r>
            <a:r>
              <a:rPr dirty="0"/>
              <a:t>son  </a:t>
            </a:r>
            <a:r>
              <a:rPr spc="-5" dirty="0"/>
              <a:t>estables, </a:t>
            </a:r>
            <a:r>
              <a:rPr dirty="0"/>
              <a:t>la </a:t>
            </a:r>
            <a:r>
              <a:rPr spc="-5" dirty="0"/>
              <a:t>direcci</a:t>
            </a:r>
            <a:r>
              <a:rPr spc="-5" dirty="0">
                <a:latin typeface="Times New Roman"/>
                <a:cs typeface="Times New Roman"/>
              </a:rPr>
              <a:t>ó</a:t>
            </a:r>
            <a:r>
              <a:rPr spc="-5" dirty="0"/>
              <a:t>n puede seguir una pol</a:t>
            </a:r>
            <a:r>
              <a:rPr spc="-5" dirty="0">
                <a:latin typeface="Times New Roman"/>
                <a:cs typeface="Times New Roman"/>
              </a:rPr>
              <a:t>í</a:t>
            </a:r>
            <a:r>
              <a:rPr spc="-5" dirty="0"/>
              <a:t>tica de  </a:t>
            </a:r>
            <a:r>
              <a:rPr dirty="0"/>
              <a:t>dividendos fluctuante, </a:t>
            </a:r>
            <a:r>
              <a:rPr spc="-5" dirty="0"/>
              <a:t>en la </a:t>
            </a:r>
            <a:r>
              <a:rPr dirty="0"/>
              <a:t>que el monto </a:t>
            </a:r>
            <a:r>
              <a:rPr spc="-5" dirty="0"/>
              <a:t>de utilidades  no distribuidas depender</a:t>
            </a:r>
            <a:r>
              <a:rPr spc="-5" dirty="0">
                <a:latin typeface="Times New Roman"/>
                <a:cs typeface="Times New Roman"/>
              </a:rPr>
              <a:t>á </a:t>
            </a:r>
            <a:r>
              <a:rPr spc="-5" dirty="0"/>
              <a:t>de la disponibilidad </a:t>
            </a:r>
            <a:r>
              <a:rPr dirty="0"/>
              <a:t>de  inversi</a:t>
            </a:r>
            <a:r>
              <a:rPr dirty="0">
                <a:latin typeface="Times New Roman"/>
                <a:cs typeface="Times New Roman"/>
              </a:rPr>
              <a:t>ó</a:t>
            </a:r>
            <a:r>
              <a:rPr dirty="0"/>
              <a:t>n </a:t>
            </a:r>
            <a:r>
              <a:rPr spc="-5" dirty="0"/>
              <a:t>en cada </a:t>
            </a: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ñ</a:t>
            </a:r>
            <a:r>
              <a:rPr dirty="0"/>
              <a:t>o. El dividendo ser</a:t>
            </a:r>
            <a:r>
              <a:rPr dirty="0">
                <a:latin typeface="Times New Roman"/>
                <a:cs typeface="Times New Roman"/>
              </a:rPr>
              <a:t>á </a:t>
            </a:r>
            <a:r>
              <a:rPr spc="-5" dirty="0"/>
              <a:t>el beneficio  residual que quede despu</a:t>
            </a:r>
            <a:r>
              <a:rPr spc="-5" dirty="0">
                <a:latin typeface="Times New Roman"/>
                <a:cs typeface="Times New Roman"/>
              </a:rPr>
              <a:t>é</a:t>
            </a:r>
            <a:r>
              <a:rPr spc="-5" dirty="0"/>
              <a:t>s de satisfacer las  </a:t>
            </a:r>
            <a:r>
              <a:rPr spc="-10" dirty="0"/>
              <a:t>necesidades </a:t>
            </a:r>
            <a:r>
              <a:rPr spc="-5" dirty="0"/>
              <a:t>de </a:t>
            </a:r>
            <a:r>
              <a:rPr spc="-10" dirty="0"/>
              <a:t>inversi</a:t>
            </a:r>
            <a:r>
              <a:rPr spc="-10" dirty="0">
                <a:latin typeface="Times New Roman"/>
                <a:cs typeface="Times New Roman"/>
              </a:rPr>
              <a:t>ó</a:t>
            </a:r>
            <a:r>
              <a:rPr spc="-10" dirty="0"/>
              <a:t>n </a:t>
            </a:r>
            <a:r>
              <a:rPr spc="-5" dirty="0"/>
              <a:t>de la</a:t>
            </a:r>
            <a:r>
              <a:rPr spc="110" dirty="0"/>
              <a:t> </a:t>
            </a:r>
            <a:r>
              <a:rPr spc="-10" dirty="0"/>
              <a:t>empresa.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332" y="657097"/>
            <a:ext cx="2277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Postura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Te</a:t>
            </a:r>
            <a:r>
              <a:rPr sz="2400" spc="-10" dirty="0"/>
              <a:t>ó</a:t>
            </a:r>
            <a:r>
              <a:rPr sz="2400" spc="-10" dirty="0">
                <a:latin typeface="Arial"/>
                <a:cs typeface="Arial"/>
              </a:rPr>
              <a:t>rica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6332" y="1388617"/>
            <a:ext cx="7750175" cy="303198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75"/>
              </a:spcBef>
            </a:pPr>
            <a:r>
              <a:rPr sz="2400" spc="-5" dirty="0">
                <a:latin typeface="Arial"/>
                <a:cs typeface="Arial"/>
              </a:rPr>
              <a:t>En </a:t>
            </a:r>
            <a:r>
              <a:rPr sz="2400" spc="-10" dirty="0">
                <a:latin typeface="Arial"/>
                <a:cs typeface="Arial"/>
              </a:rPr>
              <a:t>teor</a:t>
            </a:r>
            <a:r>
              <a:rPr sz="2400" spc="-10" dirty="0">
                <a:latin typeface="Times New Roman"/>
                <a:cs typeface="Times New Roman"/>
              </a:rPr>
              <a:t>í</a:t>
            </a:r>
            <a:r>
              <a:rPr sz="2400" spc="-10" dirty="0">
                <a:latin typeface="Arial"/>
                <a:cs typeface="Arial"/>
              </a:rPr>
              <a:t>a, </a:t>
            </a:r>
            <a:r>
              <a:rPr sz="2400" spc="-5" dirty="0">
                <a:latin typeface="Arial"/>
                <a:cs typeface="Arial"/>
              </a:rPr>
              <a:t>cuando la rentabilidad de la empresa </a:t>
            </a:r>
            <a:r>
              <a:rPr sz="2400" spc="-10" dirty="0">
                <a:latin typeface="Arial"/>
                <a:cs typeface="Arial"/>
              </a:rPr>
              <a:t>es  </a:t>
            </a:r>
            <a:r>
              <a:rPr sz="2400" spc="-5" dirty="0">
                <a:latin typeface="Arial"/>
                <a:cs typeface="Arial"/>
              </a:rPr>
              <a:t>mayor al rendimiento que los inversores pueden obtener  en </a:t>
            </a:r>
            <a:r>
              <a:rPr sz="2400" spc="-10" dirty="0">
                <a:latin typeface="Arial"/>
                <a:cs typeface="Arial"/>
              </a:rPr>
              <a:t>otra parte, </a:t>
            </a:r>
            <a:r>
              <a:rPr sz="2400" spc="-5" dirty="0">
                <a:latin typeface="Arial"/>
                <a:cs typeface="Arial"/>
              </a:rPr>
              <a:t>la </a:t>
            </a:r>
            <a:r>
              <a:rPr sz="2400" spc="-10" dirty="0">
                <a:latin typeface="Arial"/>
                <a:cs typeface="Arial"/>
              </a:rPr>
              <a:t>empresa deber</a:t>
            </a:r>
            <a:r>
              <a:rPr sz="2400" spc="-10" dirty="0">
                <a:latin typeface="Times New Roman"/>
                <a:cs typeface="Times New Roman"/>
              </a:rPr>
              <a:t>í</a:t>
            </a:r>
            <a:r>
              <a:rPr sz="2400" spc="-10" dirty="0">
                <a:latin typeface="Arial"/>
                <a:cs typeface="Arial"/>
              </a:rPr>
              <a:t>a retener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utilidades.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 dirty="0">
              <a:latin typeface="Arial"/>
              <a:cs typeface="Arial"/>
            </a:endParaRPr>
          </a:p>
          <a:p>
            <a:pPr marL="12700" marR="6350" algn="just">
              <a:lnSpc>
                <a:spcPct val="80100"/>
              </a:lnSpc>
            </a:pPr>
            <a:r>
              <a:rPr sz="2400" spc="-5" dirty="0">
                <a:latin typeface="Arial"/>
                <a:cs typeface="Arial"/>
              </a:rPr>
              <a:t>En la pr</a:t>
            </a:r>
            <a:r>
              <a:rPr sz="2400" spc="-5" dirty="0">
                <a:latin typeface="Times New Roman"/>
                <a:cs typeface="Times New Roman"/>
              </a:rPr>
              <a:t>á</a:t>
            </a:r>
            <a:r>
              <a:rPr sz="2400" spc="-5" dirty="0">
                <a:latin typeface="Arial"/>
                <a:cs typeface="Arial"/>
              </a:rPr>
              <a:t>ctica, los inversores </a:t>
            </a:r>
            <a:r>
              <a:rPr sz="2400" dirty="0">
                <a:latin typeface="Arial"/>
                <a:cs typeface="Arial"/>
              </a:rPr>
              <a:t>esperan recibir </a:t>
            </a:r>
            <a:r>
              <a:rPr sz="2400" spc="-5" dirty="0">
                <a:latin typeface="Arial"/>
                <a:cs typeface="Arial"/>
              </a:rPr>
              <a:t>dividendos,  </a:t>
            </a:r>
            <a:r>
              <a:rPr lang="es-AR" sz="2400" spc="-5" dirty="0" smtClean="0">
                <a:latin typeface="Arial"/>
                <a:cs typeface="Arial"/>
              </a:rPr>
              <a:t>y </a:t>
            </a:r>
            <a:r>
              <a:rPr sz="2400" spc="-5" dirty="0" err="1" smtClean="0">
                <a:latin typeface="Arial"/>
                <a:cs typeface="Arial"/>
              </a:rPr>
              <a:t>cuando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 empresa </a:t>
            </a:r>
            <a:r>
              <a:rPr sz="2400" dirty="0">
                <a:latin typeface="Arial"/>
                <a:cs typeface="Arial"/>
              </a:rPr>
              <a:t>no </a:t>
            </a:r>
            <a:r>
              <a:rPr sz="2400" spc="-5" dirty="0">
                <a:latin typeface="Arial"/>
                <a:cs typeface="Arial"/>
              </a:rPr>
              <a:t>paga dividendos entran en juego  factores psicol</a:t>
            </a:r>
            <a:r>
              <a:rPr sz="2400" spc="-5" dirty="0">
                <a:latin typeface="Times New Roman"/>
                <a:cs typeface="Times New Roman"/>
              </a:rPr>
              <a:t>ó</a:t>
            </a:r>
            <a:r>
              <a:rPr sz="2400" spc="-5" dirty="0">
                <a:latin typeface="Arial"/>
                <a:cs typeface="Arial"/>
              </a:rPr>
              <a:t>gicos que pueden afectar </a:t>
            </a:r>
            <a:r>
              <a:rPr sz="2400" spc="-10" dirty="0">
                <a:latin typeface="Arial"/>
                <a:cs typeface="Arial"/>
              </a:rPr>
              <a:t>negativamente  </a:t>
            </a:r>
            <a:r>
              <a:rPr sz="2400" spc="-5" dirty="0">
                <a:latin typeface="Arial"/>
                <a:cs typeface="Arial"/>
              </a:rPr>
              <a:t>el </a:t>
            </a:r>
            <a:r>
              <a:rPr sz="2400" spc="-10" dirty="0">
                <a:latin typeface="Arial"/>
                <a:cs typeface="Arial"/>
              </a:rPr>
              <a:t>valor </a:t>
            </a:r>
            <a:r>
              <a:rPr sz="2400" spc="-5" dirty="0">
                <a:latin typeface="Arial"/>
                <a:cs typeface="Arial"/>
              </a:rPr>
              <a:t>de </a:t>
            </a:r>
            <a:r>
              <a:rPr sz="2400" spc="-10" dirty="0">
                <a:latin typeface="Arial"/>
                <a:cs typeface="Arial"/>
              </a:rPr>
              <a:t>las acciones </a:t>
            </a:r>
            <a:r>
              <a:rPr sz="2400" spc="-5" dirty="0">
                <a:latin typeface="Arial"/>
                <a:cs typeface="Arial"/>
              </a:rPr>
              <a:t>en el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mercado.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0552" y="1384807"/>
            <a:ext cx="8350250" cy="5702587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9525" algn="just">
              <a:lnSpc>
                <a:spcPct val="79500"/>
              </a:lnSpc>
              <a:spcBef>
                <a:spcPts val="640"/>
              </a:spcBef>
            </a:pPr>
            <a:r>
              <a:rPr sz="2200" spc="-5" dirty="0">
                <a:latin typeface="Arial"/>
                <a:cs typeface="Arial"/>
              </a:rPr>
              <a:t>Un </a:t>
            </a:r>
            <a:r>
              <a:rPr sz="2200" spc="-10" dirty="0">
                <a:latin typeface="Arial"/>
                <a:cs typeface="Arial"/>
              </a:rPr>
              <a:t>dividendo </a:t>
            </a:r>
            <a:r>
              <a:rPr sz="2200" spc="-5" dirty="0">
                <a:latin typeface="Arial"/>
                <a:cs typeface="Arial"/>
              </a:rPr>
              <a:t>en </a:t>
            </a:r>
            <a:r>
              <a:rPr sz="2200" spc="-10" dirty="0">
                <a:latin typeface="Arial"/>
                <a:cs typeface="Arial"/>
              </a:rPr>
              <a:t>acciones consiste </a:t>
            </a:r>
            <a:r>
              <a:rPr sz="2200" spc="-5" dirty="0">
                <a:latin typeface="Arial"/>
                <a:cs typeface="Arial"/>
              </a:rPr>
              <a:t>en </a:t>
            </a:r>
            <a:r>
              <a:rPr sz="2200" spc="-10" dirty="0">
                <a:latin typeface="Arial"/>
                <a:cs typeface="Arial"/>
              </a:rPr>
              <a:t>que </a:t>
            </a:r>
            <a:r>
              <a:rPr sz="2200" spc="-5" dirty="0">
                <a:latin typeface="Arial"/>
                <a:cs typeface="Arial"/>
              </a:rPr>
              <a:t>la </a:t>
            </a:r>
            <a:r>
              <a:rPr sz="2200" spc="-10" dirty="0">
                <a:latin typeface="Arial"/>
                <a:cs typeface="Arial"/>
              </a:rPr>
              <a:t>empresa emite  </a:t>
            </a:r>
            <a:r>
              <a:rPr sz="2200" spc="-5" dirty="0">
                <a:latin typeface="Arial"/>
                <a:cs typeface="Arial"/>
              </a:rPr>
              <a:t>acciones adicionales </a:t>
            </a:r>
            <a:r>
              <a:rPr sz="2200" dirty="0">
                <a:latin typeface="Arial"/>
                <a:cs typeface="Arial"/>
              </a:rPr>
              <a:t>y </a:t>
            </a:r>
            <a:r>
              <a:rPr sz="2200" spc="-5" dirty="0">
                <a:latin typeface="Arial"/>
                <a:cs typeface="Arial"/>
              </a:rPr>
              <a:t>las entrega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los accionistas. </a:t>
            </a:r>
            <a:r>
              <a:rPr sz="2200" spc="-10" dirty="0">
                <a:latin typeface="Arial"/>
                <a:cs typeface="Arial"/>
              </a:rPr>
              <a:t>Una </a:t>
            </a:r>
            <a:r>
              <a:rPr sz="2200" spc="-5" dirty="0">
                <a:latin typeface="Arial"/>
                <a:cs typeface="Arial"/>
              </a:rPr>
              <a:t>empresa  puede liquidar dividendos de esta forma cuando </a:t>
            </a:r>
            <a:r>
              <a:rPr sz="2200" dirty="0">
                <a:latin typeface="Arial"/>
                <a:cs typeface="Arial"/>
              </a:rPr>
              <a:t>su </a:t>
            </a:r>
            <a:r>
              <a:rPr sz="2200" spc="-5" dirty="0">
                <a:latin typeface="Arial"/>
                <a:cs typeface="Arial"/>
              </a:rPr>
              <a:t>posición </a:t>
            </a:r>
            <a:r>
              <a:rPr sz="2200" spc="-10" dirty="0">
                <a:latin typeface="Arial"/>
                <a:cs typeface="Arial"/>
              </a:rPr>
              <a:t>de  efectivo </a:t>
            </a:r>
            <a:r>
              <a:rPr sz="2200" spc="-5" dirty="0">
                <a:latin typeface="Arial"/>
                <a:cs typeface="Arial"/>
              </a:rPr>
              <a:t>no es </a:t>
            </a:r>
            <a:r>
              <a:rPr sz="2200" spc="-10" dirty="0">
                <a:latin typeface="Arial"/>
                <a:cs typeface="Arial"/>
              </a:rPr>
              <a:t>muy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buena.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 dirty="0">
              <a:latin typeface="Arial"/>
              <a:cs typeface="Arial"/>
            </a:endParaRPr>
          </a:p>
          <a:p>
            <a:pPr marL="12700" marR="10160" algn="just">
              <a:lnSpc>
                <a:spcPct val="80000"/>
              </a:lnSpc>
            </a:pP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dividendo </a:t>
            </a:r>
            <a:r>
              <a:rPr sz="2200" spc="-5" dirty="0">
                <a:latin typeface="Arial"/>
                <a:cs typeface="Arial"/>
              </a:rPr>
              <a:t>en </a:t>
            </a:r>
            <a:r>
              <a:rPr sz="2200" spc="-10" dirty="0">
                <a:latin typeface="Arial"/>
                <a:cs typeface="Arial"/>
              </a:rPr>
              <a:t>acciones </a:t>
            </a:r>
            <a:r>
              <a:rPr sz="2200" spc="-5" dirty="0">
                <a:latin typeface="Arial"/>
                <a:cs typeface="Arial"/>
              </a:rPr>
              <a:t>no </a:t>
            </a:r>
            <a:r>
              <a:rPr sz="2200" spc="-10" dirty="0">
                <a:latin typeface="Arial"/>
                <a:cs typeface="Arial"/>
              </a:rPr>
              <a:t>modifica </a:t>
            </a: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patrimonio </a:t>
            </a:r>
            <a:r>
              <a:rPr sz="2200" spc="-5" dirty="0">
                <a:latin typeface="Arial"/>
                <a:cs typeface="Arial"/>
              </a:rPr>
              <a:t>de la </a:t>
            </a:r>
            <a:r>
              <a:rPr sz="2200" spc="-10" dirty="0">
                <a:latin typeface="Arial"/>
                <a:cs typeface="Arial"/>
              </a:rPr>
              <a:t>empresa.  </a:t>
            </a:r>
            <a:r>
              <a:rPr sz="2200" spc="-5" dirty="0">
                <a:latin typeface="Arial"/>
                <a:cs typeface="Arial"/>
              </a:rPr>
              <a:t>La emisión de un dividendo en acciones aumenta la cantidad de  títulos en circulación pero sin cambiar la proporción de la  </a:t>
            </a:r>
            <a:r>
              <a:rPr sz="2200" spc="-10" dirty="0">
                <a:latin typeface="Arial"/>
                <a:cs typeface="Arial"/>
              </a:rPr>
              <a:t>empresa.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590"/>
              </a:lnSpc>
            </a:pPr>
            <a:r>
              <a:rPr sz="2200" b="1" spc="-10" dirty="0">
                <a:latin typeface="Arial"/>
                <a:cs typeface="Arial"/>
              </a:rPr>
              <a:t>Ejemplo:</a:t>
            </a:r>
            <a:endParaRPr sz="2200" dirty="0">
              <a:latin typeface="Arial"/>
              <a:cs typeface="Arial"/>
            </a:endParaRPr>
          </a:p>
          <a:p>
            <a:pPr marL="12700" marR="5080" algn="just">
              <a:lnSpc>
                <a:spcPct val="79900"/>
              </a:lnSpc>
              <a:spcBef>
                <a:spcPts val="525"/>
              </a:spcBef>
            </a:pPr>
            <a:r>
              <a:rPr sz="2400" spc="-5" dirty="0">
                <a:latin typeface="Times New Roman"/>
                <a:cs typeface="Times New Roman"/>
              </a:rPr>
              <a:t>El </a:t>
            </a:r>
            <a:r>
              <a:rPr sz="2400" spc="-50" dirty="0">
                <a:latin typeface="Times New Roman"/>
                <a:cs typeface="Times New Roman"/>
              </a:rPr>
              <a:t>Sr. </a:t>
            </a:r>
            <a:r>
              <a:rPr sz="2400" spc="-10" dirty="0">
                <a:latin typeface="Times New Roman"/>
                <a:cs typeface="Times New Roman"/>
              </a:rPr>
              <a:t>Perez posee 200 acciones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10" dirty="0" smtClean="0">
                <a:latin typeface="Times New Roman"/>
                <a:cs typeface="Times New Roman"/>
              </a:rPr>
              <a:t>N</a:t>
            </a:r>
            <a:r>
              <a:rPr lang="es-AR" sz="2400" spc="-10" dirty="0" smtClean="0">
                <a:latin typeface="Times New Roman"/>
                <a:cs typeface="Times New Roman"/>
              </a:rPr>
              <a:t>C SA</a:t>
            </a:r>
            <a:r>
              <a:rPr sz="2400" spc="-10" dirty="0" smtClean="0">
                <a:latin typeface="Times New Roman"/>
                <a:cs typeface="Times New Roman"/>
              </a:rPr>
              <a:t>. </a:t>
            </a:r>
            <a:r>
              <a:rPr sz="2400" spc="-10" dirty="0">
                <a:latin typeface="Times New Roman"/>
                <a:cs typeface="Times New Roman"/>
              </a:rPr>
              <a:t>La  </a:t>
            </a:r>
            <a:r>
              <a:rPr sz="2400" spc="-5" dirty="0">
                <a:latin typeface="Times New Roman"/>
                <a:cs typeface="Times New Roman"/>
              </a:rPr>
              <a:t>empresa tiene 10.000 acciones en circulación, </a:t>
            </a:r>
            <a:r>
              <a:rPr sz="2400" dirty="0">
                <a:latin typeface="Times New Roman"/>
                <a:cs typeface="Times New Roman"/>
              </a:rPr>
              <a:t>o </a:t>
            </a:r>
            <a:r>
              <a:rPr sz="2400" spc="-5" dirty="0">
                <a:latin typeface="Times New Roman"/>
                <a:cs typeface="Times New Roman"/>
              </a:rPr>
              <a:t>sea que, el </a:t>
            </a:r>
            <a:r>
              <a:rPr sz="2400" spc="-50" dirty="0">
                <a:latin typeface="Times New Roman"/>
                <a:cs typeface="Times New Roman"/>
              </a:rPr>
              <a:t>Sr.  </a:t>
            </a:r>
            <a:r>
              <a:rPr sz="2400" spc="-5" dirty="0">
                <a:latin typeface="Times New Roman"/>
                <a:cs typeface="Times New Roman"/>
              </a:rPr>
              <a:t>Perez </a:t>
            </a:r>
            <a:r>
              <a:rPr sz="2400" dirty="0">
                <a:latin typeface="Times New Roman"/>
                <a:cs typeface="Times New Roman"/>
              </a:rPr>
              <a:t>tiene un 2% (200 /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10.000).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300"/>
              </a:lnSpc>
            </a:pPr>
            <a:r>
              <a:rPr sz="2400" spc="-5" dirty="0">
                <a:latin typeface="Times New Roman"/>
                <a:cs typeface="Times New Roman"/>
              </a:rPr>
              <a:t>La </a:t>
            </a:r>
            <a:r>
              <a:rPr sz="2400" spc="-10" dirty="0">
                <a:latin typeface="Times New Roman"/>
                <a:cs typeface="Times New Roman"/>
              </a:rPr>
              <a:t>empresa emite </a:t>
            </a:r>
            <a:r>
              <a:rPr sz="2400" spc="-5" dirty="0">
                <a:latin typeface="Times New Roman"/>
                <a:cs typeface="Times New Roman"/>
              </a:rPr>
              <a:t>un </a:t>
            </a:r>
            <a:r>
              <a:rPr sz="2400" spc="-10" dirty="0">
                <a:latin typeface="Times New Roman"/>
                <a:cs typeface="Times New Roman"/>
              </a:rPr>
              <a:t>dividendo del 10% </a:t>
            </a:r>
            <a:r>
              <a:rPr sz="2400" spc="-5" dirty="0">
                <a:latin typeface="Times New Roman"/>
                <a:cs typeface="Times New Roman"/>
              </a:rPr>
              <a:t>en </a:t>
            </a:r>
            <a:r>
              <a:rPr sz="2400" spc="-10" dirty="0">
                <a:latin typeface="Times New Roman"/>
                <a:cs typeface="Times New Roman"/>
              </a:rPr>
              <a:t>acciones. Luego </a:t>
            </a:r>
            <a:r>
              <a:rPr sz="2400" spc="-15" dirty="0">
                <a:latin typeface="Times New Roman"/>
                <a:cs typeface="Times New Roman"/>
              </a:rPr>
              <a:t>del  </a:t>
            </a:r>
            <a:r>
              <a:rPr sz="2400" spc="-5" dirty="0">
                <a:latin typeface="Times New Roman"/>
                <a:cs typeface="Times New Roman"/>
              </a:rPr>
              <a:t>dividendo el </a:t>
            </a:r>
            <a:r>
              <a:rPr sz="2400" spc="-50" dirty="0">
                <a:latin typeface="Times New Roman"/>
                <a:cs typeface="Times New Roman"/>
              </a:rPr>
              <a:t>Sr. </a:t>
            </a:r>
            <a:r>
              <a:rPr sz="2400" spc="-5" dirty="0">
                <a:latin typeface="Times New Roman"/>
                <a:cs typeface="Times New Roman"/>
              </a:rPr>
              <a:t>Perez poseerá 220 de la </a:t>
            </a:r>
            <a:r>
              <a:rPr sz="2400" spc="-20" dirty="0">
                <a:latin typeface="Times New Roman"/>
                <a:cs typeface="Times New Roman"/>
              </a:rPr>
              <a:t>11.000 </a:t>
            </a:r>
            <a:r>
              <a:rPr sz="2400" spc="-10" dirty="0">
                <a:latin typeface="Times New Roman"/>
                <a:cs typeface="Times New Roman"/>
              </a:rPr>
              <a:t>acciones emitidas </a:t>
            </a:r>
            <a:r>
              <a:rPr sz="2400" dirty="0">
                <a:latin typeface="Times New Roman"/>
                <a:cs typeface="Times New Roman"/>
              </a:rPr>
              <a:t>y  </a:t>
            </a:r>
            <a:r>
              <a:rPr sz="2400" spc="-5" dirty="0">
                <a:latin typeface="Times New Roman"/>
                <a:cs typeface="Times New Roman"/>
              </a:rPr>
              <a:t>su participación proporcional </a:t>
            </a:r>
            <a:r>
              <a:rPr sz="2400" dirty="0">
                <a:latin typeface="Times New Roman"/>
                <a:cs typeface="Times New Roman"/>
              </a:rPr>
              <a:t>seguirá </a:t>
            </a:r>
            <a:r>
              <a:rPr sz="2400" spc="-5" dirty="0">
                <a:latin typeface="Times New Roman"/>
                <a:cs typeface="Times New Roman"/>
              </a:rPr>
              <a:t>siendo 2% (220 </a:t>
            </a:r>
            <a:r>
              <a:rPr sz="2400" dirty="0">
                <a:latin typeface="Times New Roman"/>
                <a:cs typeface="Times New Roman"/>
              </a:rPr>
              <a:t>/</a:t>
            </a:r>
            <a:r>
              <a:rPr sz="2400" spc="-22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11.000)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580" y="457580"/>
            <a:ext cx="9144635" cy="62103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vert="horz" wrap="square" lIns="0" tIns="71755" rIns="0" bIns="0" rtlCol="0">
            <a:spAutoFit/>
          </a:bodyPr>
          <a:lstStyle/>
          <a:p>
            <a:pPr marR="7620" algn="ctr">
              <a:lnSpc>
                <a:spcPct val="100000"/>
              </a:lnSpc>
              <a:spcBef>
                <a:spcPts val="565"/>
              </a:spcBef>
            </a:pPr>
            <a:r>
              <a:rPr sz="2800" spc="-10" dirty="0"/>
              <a:t>DIVIDENDOS </a:t>
            </a:r>
            <a:r>
              <a:rPr sz="2800" spc="-5" dirty="0"/>
              <a:t>EN</a:t>
            </a:r>
            <a:r>
              <a:rPr sz="2800" spc="-210" dirty="0"/>
              <a:t> </a:t>
            </a:r>
            <a:r>
              <a:rPr sz="2800" spc="-10" dirty="0"/>
              <a:t>ACCIONES</a:t>
            </a:r>
            <a:endParaRPr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2180" y="1468627"/>
            <a:ext cx="8350250" cy="439801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715" algn="just">
              <a:lnSpc>
                <a:spcPts val="1920"/>
              </a:lnSpc>
              <a:spcBef>
                <a:spcPts val="560"/>
              </a:spcBef>
            </a:pPr>
            <a:r>
              <a:rPr sz="2000" spc="-5" dirty="0">
                <a:latin typeface="Arial"/>
                <a:cs typeface="Arial"/>
              </a:rPr>
              <a:t>Las </a:t>
            </a:r>
            <a:r>
              <a:rPr sz="2000" spc="-10" dirty="0">
                <a:latin typeface="Arial"/>
                <a:cs typeface="Arial"/>
              </a:rPr>
              <a:t>acciones en autocartera, </a:t>
            </a:r>
            <a:r>
              <a:rPr sz="2000" spc="-5" dirty="0">
                <a:latin typeface="Arial"/>
                <a:cs typeface="Arial"/>
              </a:rPr>
              <a:t>son las </a:t>
            </a:r>
            <a:r>
              <a:rPr sz="2000" spc="-10" dirty="0">
                <a:latin typeface="Arial"/>
                <a:cs typeface="Arial"/>
              </a:rPr>
              <a:t>acciones emitidas </a:t>
            </a:r>
            <a:r>
              <a:rPr sz="2000" spc="-5" dirty="0">
                <a:latin typeface="Arial"/>
                <a:cs typeface="Arial"/>
              </a:rPr>
              <a:t>en las </a:t>
            </a:r>
            <a:r>
              <a:rPr sz="2000" spc="-10" dirty="0">
                <a:latin typeface="Arial"/>
                <a:cs typeface="Arial"/>
              </a:rPr>
              <a:t>que  previamente </a:t>
            </a:r>
            <a:r>
              <a:rPr sz="2000" spc="-5" dirty="0">
                <a:latin typeface="Arial"/>
                <a:cs typeface="Arial"/>
              </a:rPr>
              <a:t>se conoce que la </a:t>
            </a:r>
            <a:r>
              <a:rPr sz="2000" spc="-10" dirty="0">
                <a:latin typeface="Arial"/>
                <a:cs typeface="Arial"/>
              </a:rPr>
              <a:t>Empresa </a:t>
            </a:r>
            <a:r>
              <a:rPr sz="2000" spc="-5" dirty="0">
                <a:latin typeface="Arial"/>
                <a:cs typeface="Arial"/>
              </a:rPr>
              <a:t>podrá recomprar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posteriormente.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79800"/>
              </a:lnSpc>
            </a:pPr>
            <a:r>
              <a:rPr sz="2000" spc="-10" dirty="0">
                <a:latin typeface="Arial"/>
                <a:cs typeface="Arial"/>
              </a:rPr>
              <a:t>Comprar </a:t>
            </a:r>
            <a:r>
              <a:rPr sz="2000" spc="-5" dirty="0">
                <a:latin typeface="Arial"/>
                <a:cs typeface="Arial"/>
              </a:rPr>
              <a:t>acciones </a:t>
            </a:r>
            <a:r>
              <a:rPr sz="2000" spc="-10" dirty="0">
                <a:latin typeface="Arial"/>
                <a:cs typeface="Arial"/>
              </a:rPr>
              <a:t>propias </a:t>
            </a:r>
            <a:r>
              <a:rPr sz="2000" spc="-5" dirty="0">
                <a:latin typeface="Arial"/>
                <a:cs typeface="Arial"/>
              </a:rPr>
              <a:t>es </a:t>
            </a:r>
            <a:r>
              <a:rPr sz="2000" spc="-10" dirty="0">
                <a:latin typeface="Arial"/>
                <a:cs typeface="Arial"/>
              </a:rPr>
              <a:t>una alternativa </a:t>
            </a:r>
            <a:r>
              <a:rPr sz="2000" spc="-5" dirty="0">
                <a:latin typeface="Arial"/>
                <a:cs typeface="Arial"/>
              </a:rPr>
              <a:t>al pago de dividendos,  </a:t>
            </a:r>
            <a:r>
              <a:rPr sz="2000" spc="-10" dirty="0">
                <a:latin typeface="Arial"/>
                <a:cs typeface="Arial"/>
              </a:rPr>
              <a:t>puesto </a:t>
            </a:r>
            <a:r>
              <a:rPr sz="2000" spc="-5" dirty="0">
                <a:latin typeface="Arial"/>
                <a:cs typeface="Arial"/>
              </a:rPr>
              <a:t>que </a:t>
            </a:r>
            <a:r>
              <a:rPr sz="2000" spc="-10" dirty="0">
                <a:latin typeface="Arial"/>
                <a:cs typeface="Arial"/>
              </a:rPr>
              <a:t>despu</a:t>
            </a:r>
            <a:r>
              <a:rPr sz="2000" spc="-10" dirty="0">
                <a:latin typeface="Times New Roman"/>
                <a:cs typeface="Times New Roman"/>
              </a:rPr>
              <a:t>é</a:t>
            </a:r>
            <a:r>
              <a:rPr sz="2000" spc="-10" dirty="0">
                <a:latin typeface="Arial"/>
                <a:cs typeface="Arial"/>
              </a:rPr>
              <a:t>s </a:t>
            </a:r>
            <a:r>
              <a:rPr sz="2000" spc="-5" dirty="0">
                <a:latin typeface="Arial"/>
                <a:cs typeface="Arial"/>
              </a:rPr>
              <a:t>de </a:t>
            </a:r>
            <a:r>
              <a:rPr sz="2000" spc="-10" dirty="0">
                <a:latin typeface="Arial"/>
                <a:cs typeface="Arial"/>
              </a:rPr>
              <a:t>la recompra </a:t>
            </a:r>
            <a:r>
              <a:rPr sz="2000" spc="-5" dirty="0">
                <a:latin typeface="Arial"/>
                <a:cs typeface="Arial"/>
              </a:rPr>
              <a:t>disminuye </a:t>
            </a:r>
            <a:r>
              <a:rPr sz="2000" spc="-10" dirty="0">
                <a:latin typeface="Arial"/>
                <a:cs typeface="Arial"/>
              </a:rPr>
              <a:t>la </a:t>
            </a:r>
            <a:r>
              <a:rPr sz="2000" spc="-5" dirty="0">
                <a:latin typeface="Arial"/>
                <a:cs typeface="Arial"/>
              </a:rPr>
              <a:t>cantidad de </a:t>
            </a:r>
            <a:r>
              <a:rPr sz="2000" spc="-10" dirty="0">
                <a:latin typeface="Arial"/>
                <a:cs typeface="Arial"/>
              </a:rPr>
              <a:t>acciones en  </a:t>
            </a:r>
            <a:r>
              <a:rPr sz="2000" spc="-5" dirty="0">
                <a:latin typeface="Arial"/>
                <a:cs typeface="Arial"/>
              </a:rPr>
              <a:t>circulaci</a:t>
            </a:r>
            <a:r>
              <a:rPr sz="2000" spc="-5" dirty="0">
                <a:latin typeface="Times New Roman"/>
                <a:cs typeface="Times New Roman"/>
              </a:rPr>
              <a:t>ó</a:t>
            </a:r>
            <a:r>
              <a:rPr sz="2000" spc="-5" dirty="0">
                <a:latin typeface="Arial"/>
                <a:cs typeface="Arial"/>
              </a:rPr>
              <a:t>n, </a:t>
            </a:r>
            <a:r>
              <a:rPr sz="2000" spc="-10" dirty="0">
                <a:latin typeface="Arial"/>
                <a:cs typeface="Arial"/>
              </a:rPr>
              <a:t>por tanto, aumentar</a:t>
            </a:r>
            <a:r>
              <a:rPr sz="2000" spc="-10" dirty="0">
                <a:latin typeface="Times New Roman"/>
                <a:cs typeface="Times New Roman"/>
              </a:rPr>
              <a:t>á </a:t>
            </a:r>
            <a:r>
              <a:rPr sz="2000" spc="-5" dirty="0">
                <a:latin typeface="Arial"/>
                <a:cs typeface="Arial"/>
              </a:rPr>
              <a:t>el beneficio por acci</a:t>
            </a:r>
            <a:r>
              <a:rPr sz="2000" spc="-5" dirty="0">
                <a:latin typeface="Times New Roman"/>
                <a:cs typeface="Times New Roman"/>
              </a:rPr>
              <a:t>ó</a:t>
            </a:r>
            <a:r>
              <a:rPr sz="2000" spc="-5" dirty="0">
                <a:latin typeface="Arial"/>
                <a:cs typeface="Arial"/>
              </a:rPr>
              <a:t>n lo </a:t>
            </a:r>
            <a:r>
              <a:rPr sz="2000" spc="-10" dirty="0">
                <a:latin typeface="Arial"/>
                <a:cs typeface="Arial"/>
              </a:rPr>
              <a:t>que </a:t>
            </a:r>
            <a:r>
              <a:rPr sz="2000" spc="-5" dirty="0">
                <a:latin typeface="Arial"/>
                <a:cs typeface="Arial"/>
              </a:rPr>
              <a:t>quiz</a:t>
            </a:r>
            <a:r>
              <a:rPr sz="2000" spc="-5" dirty="0">
                <a:latin typeface="Times New Roman"/>
                <a:cs typeface="Times New Roman"/>
              </a:rPr>
              <a:t>á  </a:t>
            </a:r>
            <a:r>
              <a:rPr sz="2000" spc="-10" dirty="0">
                <a:latin typeface="Arial"/>
                <a:cs typeface="Arial"/>
              </a:rPr>
              <a:t>induzca </a:t>
            </a:r>
            <a:r>
              <a:rPr sz="2000" spc="-5" dirty="0">
                <a:latin typeface="Arial"/>
                <a:cs typeface="Arial"/>
              </a:rPr>
              <a:t>a una subida en la cotizaci</a:t>
            </a:r>
            <a:r>
              <a:rPr sz="2000" spc="-5" dirty="0">
                <a:latin typeface="Times New Roman"/>
                <a:cs typeface="Times New Roman"/>
              </a:rPr>
              <a:t>ó</a:t>
            </a:r>
            <a:r>
              <a:rPr sz="2000" spc="-5" dirty="0">
                <a:latin typeface="Arial"/>
                <a:cs typeface="Arial"/>
              </a:rPr>
              <a:t>n en el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mercado.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15" dirty="0">
                <a:latin typeface="Arial"/>
                <a:cs typeface="Arial"/>
              </a:rPr>
              <a:t>Ejemplo: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79800"/>
              </a:lnSpc>
            </a:pPr>
            <a:r>
              <a:rPr sz="2000" spc="-5" dirty="0">
                <a:latin typeface="Arial"/>
                <a:cs typeface="Arial"/>
              </a:rPr>
              <a:t>En </a:t>
            </a:r>
            <a:r>
              <a:rPr sz="2000" spc="-10" dirty="0">
                <a:latin typeface="Arial"/>
                <a:cs typeface="Arial"/>
              </a:rPr>
              <a:t>2006 </a:t>
            </a:r>
            <a:r>
              <a:rPr sz="2000" spc="-25" dirty="0">
                <a:latin typeface="Arial"/>
                <a:cs typeface="Arial"/>
              </a:rPr>
              <a:t>Travis </a:t>
            </a:r>
            <a:r>
              <a:rPr sz="2000" spc="-5" dirty="0">
                <a:latin typeface="Arial"/>
                <a:cs typeface="Arial"/>
              </a:rPr>
              <a:t>S.A., </a:t>
            </a:r>
            <a:r>
              <a:rPr sz="2000" spc="-15" dirty="0">
                <a:latin typeface="Arial"/>
                <a:cs typeface="Arial"/>
              </a:rPr>
              <a:t>obtuvo </a:t>
            </a:r>
            <a:r>
              <a:rPr sz="2000" spc="-10" dirty="0">
                <a:latin typeface="Arial"/>
                <a:cs typeface="Arial"/>
              </a:rPr>
              <a:t>beneficios por $2,5 </a:t>
            </a:r>
            <a:r>
              <a:rPr sz="2000" spc="-5" dirty="0">
                <a:latin typeface="Arial"/>
                <a:cs typeface="Arial"/>
              </a:rPr>
              <a:t>MM, </a:t>
            </a:r>
            <a:r>
              <a:rPr sz="2000" spc="-10" dirty="0">
                <a:latin typeface="Arial"/>
                <a:cs typeface="Arial"/>
              </a:rPr>
              <a:t>de los que </a:t>
            </a:r>
            <a:r>
              <a:rPr sz="2000" spc="-15" dirty="0">
                <a:latin typeface="Arial"/>
                <a:cs typeface="Arial"/>
              </a:rPr>
              <a:t>ha  </a:t>
            </a:r>
            <a:r>
              <a:rPr sz="2000" spc="-5" dirty="0">
                <a:latin typeface="Arial"/>
                <a:cs typeface="Arial"/>
              </a:rPr>
              <a:t>decidido </a:t>
            </a:r>
            <a:r>
              <a:rPr sz="2000" spc="-10" dirty="0">
                <a:latin typeface="Arial"/>
                <a:cs typeface="Arial"/>
              </a:rPr>
              <a:t>usar </a:t>
            </a:r>
            <a:r>
              <a:rPr sz="2000" spc="-5" dirty="0">
                <a:latin typeface="Arial"/>
                <a:cs typeface="Arial"/>
              </a:rPr>
              <a:t>un 20% para </a:t>
            </a:r>
            <a:r>
              <a:rPr sz="2000" spc="-10" dirty="0">
                <a:latin typeface="Arial"/>
                <a:cs typeface="Arial"/>
              </a:rPr>
              <a:t>comprar acciones propias. La empresa tiene  </a:t>
            </a:r>
            <a:r>
              <a:rPr sz="2000" spc="-5" dirty="0">
                <a:latin typeface="Arial"/>
                <a:cs typeface="Arial"/>
              </a:rPr>
              <a:t>en ese </a:t>
            </a:r>
            <a:r>
              <a:rPr sz="2000" spc="-10" dirty="0">
                <a:latin typeface="Arial"/>
                <a:cs typeface="Arial"/>
              </a:rPr>
              <a:t>momento 400.000 </a:t>
            </a:r>
            <a:r>
              <a:rPr sz="2000" spc="-5" dirty="0">
                <a:latin typeface="Arial"/>
                <a:cs typeface="Arial"/>
              </a:rPr>
              <a:t>acciones en circulaci</a:t>
            </a:r>
            <a:r>
              <a:rPr sz="2000" spc="-5" dirty="0">
                <a:latin typeface="Times New Roman"/>
                <a:cs typeface="Times New Roman"/>
              </a:rPr>
              <a:t>ó</a:t>
            </a:r>
            <a:r>
              <a:rPr sz="2000" spc="-5" dirty="0">
                <a:latin typeface="Arial"/>
                <a:cs typeface="Arial"/>
              </a:rPr>
              <a:t>n, que </a:t>
            </a:r>
            <a:r>
              <a:rPr sz="2000" spc="-10" dirty="0">
                <a:latin typeface="Arial"/>
                <a:cs typeface="Arial"/>
              </a:rPr>
              <a:t>cotizan </a:t>
            </a:r>
            <a:r>
              <a:rPr sz="2000" spc="-5" dirty="0">
                <a:latin typeface="Arial"/>
                <a:cs typeface="Arial"/>
              </a:rPr>
              <a:t>en el  </a:t>
            </a:r>
            <a:r>
              <a:rPr sz="2000" spc="-10" dirty="0">
                <a:latin typeface="Arial"/>
                <a:cs typeface="Arial"/>
              </a:rPr>
              <a:t>mercado </a:t>
            </a:r>
            <a:r>
              <a:rPr sz="2000" spc="-5" dirty="0">
                <a:latin typeface="Arial"/>
                <a:cs typeface="Arial"/>
              </a:rPr>
              <a:t>a $18 por </a:t>
            </a:r>
            <a:r>
              <a:rPr sz="2000" spc="-10" dirty="0">
                <a:latin typeface="Arial"/>
                <a:cs typeface="Arial"/>
              </a:rPr>
              <a:t>unidad. </a:t>
            </a:r>
            <a:r>
              <a:rPr sz="2000" spc="-5" dirty="0">
                <a:latin typeface="Arial"/>
                <a:cs typeface="Arial"/>
              </a:rPr>
              <a:t>La </a:t>
            </a:r>
            <a:r>
              <a:rPr sz="2000" spc="-10" dirty="0">
                <a:latin typeface="Arial"/>
                <a:cs typeface="Arial"/>
              </a:rPr>
              <a:t>compa</a:t>
            </a:r>
            <a:r>
              <a:rPr sz="2000" spc="-10" dirty="0">
                <a:latin typeface="Times New Roman"/>
                <a:cs typeface="Times New Roman"/>
              </a:rPr>
              <a:t>ñí</a:t>
            </a:r>
            <a:r>
              <a:rPr sz="2000" spc="-10" dirty="0">
                <a:latin typeface="Arial"/>
                <a:cs typeface="Arial"/>
              </a:rPr>
              <a:t>a puede </a:t>
            </a:r>
            <a:r>
              <a:rPr sz="2000" spc="-5" dirty="0">
                <a:latin typeface="Arial"/>
                <a:cs typeface="Arial"/>
              </a:rPr>
              <a:t>usar </a:t>
            </a:r>
            <a:r>
              <a:rPr sz="2000" spc="-10" dirty="0">
                <a:latin typeface="Arial"/>
                <a:cs typeface="Arial"/>
              </a:rPr>
              <a:t>$500.000 </a:t>
            </a:r>
            <a:r>
              <a:rPr sz="2000" spc="-5" dirty="0">
                <a:latin typeface="Arial"/>
                <a:cs typeface="Arial"/>
              </a:rPr>
              <a:t>(20%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x</a:t>
            </a:r>
            <a:endParaRPr sz="2000">
              <a:latin typeface="Arial"/>
              <a:cs typeface="Arial"/>
            </a:endParaRPr>
          </a:p>
          <a:p>
            <a:pPr marL="12700" marR="6985" algn="just">
              <a:lnSpc>
                <a:spcPct val="80000"/>
              </a:lnSpc>
            </a:pPr>
            <a:r>
              <a:rPr sz="2000" spc="-5" dirty="0">
                <a:latin typeface="Arial"/>
                <a:cs typeface="Arial"/>
              </a:rPr>
              <a:t>$2,5 MM) </a:t>
            </a:r>
            <a:r>
              <a:rPr sz="2000" spc="-10" dirty="0">
                <a:latin typeface="Arial"/>
                <a:cs typeface="Arial"/>
              </a:rPr>
              <a:t>para recomprar 25.000 acciones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trav</a:t>
            </a:r>
            <a:r>
              <a:rPr sz="2000" spc="-10" dirty="0">
                <a:latin typeface="Times New Roman"/>
                <a:cs typeface="Times New Roman"/>
              </a:rPr>
              <a:t>é</a:t>
            </a:r>
            <a:r>
              <a:rPr sz="2000" spc="-10" dirty="0">
                <a:latin typeface="Arial"/>
                <a:cs typeface="Arial"/>
              </a:rPr>
              <a:t>s de </a:t>
            </a:r>
            <a:r>
              <a:rPr sz="2000" spc="-5" dirty="0">
                <a:latin typeface="Arial"/>
                <a:cs typeface="Arial"/>
              </a:rPr>
              <a:t>una </a:t>
            </a:r>
            <a:r>
              <a:rPr sz="2000" spc="-15" dirty="0">
                <a:latin typeface="Arial"/>
                <a:cs typeface="Arial"/>
              </a:rPr>
              <a:t>oferta </a:t>
            </a:r>
            <a:r>
              <a:rPr sz="2000" spc="-10" dirty="0">
                <a:latin typeface="Arial"/>
                <a:cs typeface="Arial"/>
              </a:rPr>
              <a:t>de  </a:t>
            </a:r>
            <a:r>
              <a:rPr sz="2000" spc="-5" dirty="0">
                <a:latin typeface="Arial"/>
                <a:cs typeface="Arial"/>
              </a:rPr>
              <a:t>adquisici</a:t>
            </a:r>
            <a:r>
              <a:rPr sz="2000" spc="-5" dirty="0">
                <a:latin typeface="Times New Roman"/>
                <a:cs typeface="Times New Roman"/>
              </a:rPr>
              <a:t>ó</a:t>
            </a:r>
            <a:r>
              <a:rPr sz="2000" spc="-5" dirty="0">
                <a:latin typeface="Arial"/>
                <a:cs typeface="Arial"/>
              </a:rPr>
              <a:t>n a $20 por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acci</a:t>
            </a:r>
            <a:r>
              <a:rPr sz="2000" spc="-5" dirty="0">
                <a:latin typeface="Times New Roman"/>
                <a:cs typeface="Times New Roman"/>
              </a:rPr>
              <a:t>ó</a:t>
            </a:r>
            <a:r>
              <a:rPr sz="2000" spc="-5" dirty="0">
                <a:latin typeface="Arial"/>
                <a:cs typeface="Arial"/>
              </a:rPr>
              <a:t>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580" y="457580"/>
            <a:ext cx="9144635" cy="62103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vert="horz" wrap="square" lIns="0" tIns="71755" rIns="0" bIns="0" rtlCol="0">
            <a:spAutoFit/>
          </a:bodyPr>
          <a:lstStyle/>
          <a:p>
            <a:pPr marR="8890" algn="ctr">
              <a:lnSpc>
                <a:spcPct val="100000"/>
              </a:lnSpc>
              <a:spcBef>
                <a:spcPts val="565"/>
              </a:spcBef>
            </a:pPr>
            <a:r>
              <a:rPr sz="2800" spc="-15" dirty="0"/>
              <a:t>RECOMPRA </a:t>
            </a:r>
            <a:r>
              <a:rPr sz="2800" spc="-10" dirty="0"/>
              <a:t>DE</a:t>
            </a:r>
            <a:r>
              <a:rPr sz="2800" spc="-335" dirty="0"/>
              <a:t> </a:t>
            </a:r>
            <a:r>
              <a:rPr sz="2800" spc="-15" dirty="0"/>
              <a:t>ACCIONES</a:t>
            </a:r>
            <a:endParaRPr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2677" y="1293875"/>
            <a:ext cx="8499475" cy="5550535"/>
            <a:chOff x="852677" y="1293875"/>
            <a:chExt cx="8499475" cy="5550535"/>
          </a:xfrm>
        </p:grpSpPr>
        <p:sp>
          <p:nvSpPr>
            <p:cNvPr id="3" name="object 3"/>
            <p:cNvSpPr/>
            <p:nvPr/>
          </p:nvSpPr>
          <p:spPr>
            <a:xfrm>
              <a:off x="852677" y="1293875"/>
              <a:ext cx="8498205" cy="5550535"/>
            </a:xfrm>
            <a:custGeom>
              <a:avLst/>
              <a:gdLst/>
              <a:ahLst/>
              <a:cxnLst/>
              <a:rect l="l" t="t" r="r" b="b"/>
              <a:pathLst>
                <a:path w="8498205" h="5550534">
                  <a:moveTo>
                    <a:pt x="8497824" y="5550408"/>
                  </a:moveTo>
                  <a:lnTo>
                    <a:pt x="8497824" y="0"/>
                  </a:lnTo>
                  <a:lnTo>
                    <a:pt x="0" y="0"/>
                  </a:lnTo>
                  <a:lnTo>
                    <a:pt x="0" y="5550408"/>
                  </a:lnTo>
                  <a:lnTo>
                    <a:pt x="8497824" y="55504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2678" y="1293875"/>
              <a:ext cx="8499475" cy="5550535"/>
            </a:xfrm>
            <a:custGeom>
              <a:avLst/>
              <a:gdLst/>
              <a:ahLst/>
              <a:cxnLst/>
              <a:rect l="l" t="t" r="r" b="b"/>
              <a:pathLst>
                <a:path w="8499475" h="5550534">
                  <a:moveTo>
                    <a:pt x="8499094" y="0"/>
                  </a:moveTo>
                  <a:lnTo>
                    <a:pt x="8497824" y="0"/>
                  </a:lnTo>
                  <a:lnTo>
                    <a:pt x="8497824" y="762"/>
                  </a:lnTo>
                  <a:lnTo>
                    <a:pt x="8497824" y="5549646"/>
                  </a:lnTo>
                  <a:lnTo>
                    <a:pt x="762" y="5549646"/>
                  </a:lnTo>
                  <a:lnTo>
                    <a:pt x="762" y="762"/>
                  </a:lnTo>
                  <a:lnTo>
                    <a:pt x="8497824" y="762"/>
                  </a:lnTo>
                  <a:lnTo>
                    <a:pt x="8497824" y="0"/>
                  </a:lnTo>
                  <a:lnTo>
                    <a:pt x="762" y="0"/>
                  </a:lnTo>
                  <a:lnTo>
                    <a:pt x="254" y="0"/>
                  </a:lnTo>
                  <a:lnTo>
                    <a:pt x="0" y="0"/>
                  </a:lnTo>
                  <a:lnTo>
                    <a:pt x="0" y="762"/>
                  </a:lnTo>
                  <a:lnTo>
                    <a:pt x="254" y="508"/>
                  </a:lnTo>
                  <a:lnTo>
                    <a:pt x="254" y="762"/>
                  </a:lnTo>
                  <a:lnTo>
                    <a:pt x="0" y="762"/>
                  </a:lnTo>
                  <a:lnTo>
                    <a:pt x="0" y="5549646"/>
                  </a:lnTo>
                  <a:lnTo>
                    <a:pt x="0" y="5550408"/>
                  </a:lnTo>
                  <a:lnTo>
                    <a:pt x="762" y="5550408"/>
                  </a:lnTo>
                  <a:lnTo>
                    <a:pt x="8497824" y="5550408"/>
                  </a:lnTo>
                  <a:lnTo>
                    <a:pt x="8499094" y="5550408"/>
                  </a:lnTo>
                  <a:lnTo>
                    <a:pt x="84990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92555" y="1315465"/>
            <a:ext cx="49898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35" dirty="0">
                <a:latin typeface="Arial"/>
                <a:cs typeface="Arial"/>
              </a:rPr>
              <a:t>El </a:t>
            </a:r>
            <a:r>
              <a:rPr sz="1500" b="1" spc="80" dirty="0">
                <a:latin typeface="Arial"/>
                <a:cs typeface="Arial"/>
              </a:rPr>
              <a:t>beneficio </a:t>
            </a:r>
            <a:r>
              <a:rPr sz="1500" b="1" spc="65" dirty="0">
                <a:latin typeface="Arial"/>
                <a:cs typeface="Arial"/>
              </a:rPr>
              <a:t>por </a:t>
            </a:r>
            <a:r>
              <a:rPr sz="1500" b="1" spc="75" dirty="0">
                <a:latin typeface="Arial"/>
                <a:cs typeface="Arial"/>
              </a:rPr>
              <a:t>acción </a:t>
            </a:r>
            <a:r>
              <a:rPr sz="1500" b="1" spc="70" dirty="0">
                <a:latin typeface="Arial"/>
                <a:cs typeface="Arial"/>
              </a:rPr>
              <a:t>antes </a:t>
            </a:r>
            <a:r>
              <a:rPr sz="1500" b="1" spc="55" dirty="0">
                <a:latin typeface="Arial"/>
                <a:cs typeface="Arial"/>
              </a:rPr>
              <a:t>de </a:t>
            </a:r>
            <a:r>
              <a:rPr sz="1500" b="1" spc="35" dirty="0">
                <a:latin typeface="Arial"/>
                <a:cs typeface="Arial"/>
              </a:rPr>
              <a:t>la</a:t>
            </a:r>
            <a:r>
              <a:rPr sz="1500" b="1" spc="135" dirty="0">
                <a:latin typeface="Arial"/>
                <a:cs typeface="Arial"/>
              </a:rPr>
              <a:t> </a:t>
            </a:r>
            <a:r>
              <a:rPr sz="1500" b="1" spc="80" dirty="0">
                <a:latin typeface="Arial"/>
                <a:cs typeface="Arial"/>
              </a:rPr>
              <a:t>recompra </a:t>
            </a:r>
            <a:r>
              <a:rPr sz="1500" b="1" spc="55" dirty="0">
                <a:latin typeface="Arial"/>
                <a:cs typeface="Arial"/>
              </a:rPr>
              <a:t>era: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555" y="2699258"/>
            <a:ext cx="302704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35" dirty="0">
                <a:latin typeface="Arial"/>
                <a:cs typeface="Arial"/>
              </a:rPr>
              <a:t>El </a:t>
            </a:r>
            <a:r>
              <a:rPr sz="1500" b="1" spc="60" dirty="0">
                <a:latin typeface="Arial"/>
                <a:cs typeface="Arial"/>
              </a:rPr>
              <a:t>ratio </a:t>
            </a:r>
            <a:r>
              <a:rPr sz="1500" b="1" spc="70" dirty="0">
                <a:latin typeface="Arial"/>
                <a:cs typeface="Arial"/>
              </a:rPr>
              <a:t>Precio </a:t>
            </a:r>
            <a:r>
              <a:rPr sz="1500" b="1" dirty="0">
                <a:latin typeface="Arial"/>
                <a:cs typeface="Arial"/>
              </a:rPr>
              <a:t>/ </a:t>
            </a:r>
            <a:r>
              <a:rPr sz="1500" b="1" spc="75" dirty="0">
                <a:latin typeface="Arial"/>
                <a:cs typeface="Arial"/>
              </a:rPr>
              <a:t>Beneficio</a:t>
            </a:r>
            <a:r>
              <a:rPr sz="1500" b="1" spc="340" dirty="0">
                <a:latin typeface="Arial"/>
                <a:cs typeface="Arial"/>
              </a:rPr>
              <a:t> </a:t>
            </a:r>
            <a:r>
              <a:rPr sz="1500" b="1" spc="55" dirty="0">
                <a:latin typeface="Arial"/>
                <a:cs typeface="Arial"/>
              </a:rPr>
              <a:t>era: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2555" y="4081526"/>
            <a:ext cx="650049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35" dirty="0">
                <a:latin typeface="Arial"/>
                <a:cs typeface="Arial"/>
              </a:rPr>
              <a:t>El</a:t>
            </a:r>
            <a:r>
              <a:rPr sz="1500" b="1" spc="125" dirty="0">
                <a:latin typeface="Arial"/>
                <a:cs typeface="Arial"/>
              </a:rPr>
              <a:t> </a:t>
            </a:r>
            <a:r>
              <a:rPr sz="1500" b="1" spc="80" dirty="0">
                <a:latin typeface="Arial"/>
                <a:cs typeface="Arial"/>
              </a:rPr>
              <a:t>beneficio</a:t>
            </a:r>
            <a:r>
              <a:rPr sz="1500" b="1" spc="135" dirty="0">
                <a:latin typeface="Arial"/>
                <a:cs typeface="Arial"/>
              </a:rPr>
              <a:t> </a:t>
            </a:r>
            <a:r>
              <a:rPr sz="1500" b="1" spc="65" dirty="0">
                <a:latin typeface="Arial"/>
                <a:cs typeface="Arial"/>
              </a:rPr>
              <a:t>por</a:t>
            </a:r>
            <a:r>
              <a:rPr sz="1500" b="1" spc="130" dirty="0">
                <a:latin typeface="Arial"/>
                <a:cs typeface="Arial"/>
              </a:rPr>
              <a:t> </a:t>
            </a:r>
            <a:r>
              <a:rPr sz="1500" b="1" spc="75" dirty="0">
                <a:latin typeface="Arial"/>
                <a:cs typeface="Arial"/>
              </a:rPr>
              <a:t>acción</a:t>
            </a:r>
            <a:r>
              <a:rPr sz="1500" b="1" spc="145" dirty="0">
                <a:latin typeface="Arial"/>
                <a:cs typeface="Arial"/>
              </a:rPr>
              <a:t> </a:t>
            </a:r>
            <a:r>
              <a:rPr sz="1500" b="1" spc="90" dirty="0">
                <a:latin typeface="Arial"/>
                <a:cs typeface="Arial"/>
              </a:rPr>
              <a:t>después</a:t>
            </a:r>
            <a:r>
              <a:rPr sz="1500" b="1" spc="130" dirty="0">
                <a:latin typeface="Arial"/>
                <a:cs typeface="Arial"/>
              </a:rPr>
              <a:t> </a:t>
            </a:r>
            <a:r>
              <a:rPr sz="1500" b="1" spc="55" dirty="0">
                <a:latin typeface="Arial"/>
                <a:cs typeface="Arial"/>
              </a:rPr>
              <a:t>de</a:t>
            </a:r>
            <a:r>
              <a:rPr sz="1500" b="1" spc="150" dirty="0">
                <a:latin typeface="Arial"/>
                <a:cs typeface="Arial"/>
              </a:rPr>
              <a:t> </a:t>
            </a:r>
            <a:r>
              <a:rPr sz="1500" b="1" spc="35" dirty="0">
                <a:latin typeface="Arial"/>
                <a:cs typeface="Arial"/>
              </a:rPr>
              <a:t>la</a:t>
            </a:r>
            <a:r>
              <a:rPr sz="1500" b="1" spc="120" dirty="0">
                <a:latin typeface="Arial"/>
                <a:cs typeface="Arial"/>
              </a:rPr>
              <a:t> </a:t>
            </a:r>
            <a:r>
              <a:rPr sz="1500" b="1" spc="85" dirty="0">
                <a:latin typeface="Arial"/>
                <a:cs typeface="Arial"/>
              </a:rPr>
              <a:t>recompra</a:t>
            </a:r>
            <a:r>
              <a:rPr sz="1500" b="1" spc="150" dirty="0">
                <a:latin typeface="Arial"/>
                <a:cs typeface="Arial"/>
              </a:rPr>
              <a:t> </a:t>
            </a:r>
            <a:r>
              <a:rPr sz="1500" b="1" spc="55" dirty="0">
                <a:latin typeface="Arial"/>
                <a:cs typeface="Arial"/>
              </a:rPr>
              <a:t>de</a:t>
            </a:r>
            <a:r>
              <a:rPr sz="1500" b="1" spc="150" dirty="0">
                <a:latin typeface="Arial"/>
                <a:cs typeface="Arial"/>
              </a:rPr>
              <a:t> </a:t>
            </a:r>
            <a:r>
              <a:rPr sz="1500" b="1" spc="80" dirty="0">
                <a:latin typeface="Arial"/>
                <a:cs typeface="Arial"/>
              </a:rPr>
              <a:t>acciones</a:t>
            </a:r>
            <a:r>
              <a:rPr sz="1500" b="1" spc="140" dirty="0">
                <a:latin typeface="Arial"/>
                <a:cs typeface="Arial"/>
              </a:rPr>
              <a:t> </a:t>
            </a:r>
            <a:r>
              <a:rPr sz="1500" b="1" spc="50" dirty="0">
                <a:latin typeface="Arial"/>
                <a:cs typeface="Arial"/>
              </a:rPr>
              <a:t>es: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2555" y="5464555"/>
            <a:ext cx="7363459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35" dirty="0">
                <a:latin typeface="Arial"/>
                <a:cs typeface="Arial"/>
              </a:rPr>
              <a:t>El</a:t>
            </a:r>
            <a:r>
              <a:rPr sz="1500" b="1" spc="120" dirty="0">
                <a:latin typeface="Arial"/>
                <a:cs typeface="Arial"/>
              </a:rPr>
              <a:t> </a:t>
            </a:r>
            <a:r>
              <a:rPr sz="1500" b="1" spc="70" dirty="0">
                <a:latin typeface="Arial"/>
                <a:cs typeface="Arial"/>
              </a:rPr>
              <a:t>precio</a:t>
            </a:r>
            <a:r>
              <a:rPr sz="1500" b="1" spc="140" dirty="0">
                <a:latin typeface="Arial"/>
                <a:cs typeface="Arial"/>
              </a:rPr>
              <a:t> </a:t>
            </a:r>
            <a:r>
              <a:rPr sz="1500" b="1" spc="55" dirty="0">
                <a:latin typeface="Arial"/>
                <a:cs typeface="Arial"/>
              </a:rPr>
              <a:t>de</a:t>
            </a:r>
            <a:r>
              <a:rPr sz="1500" b="1" spc="150" dirty="0">
                <a:latin typeface="Arial"/>
                <a:cs typeface="Arial"/>
              </a:rPr>
              <a:t> </a:t>
            </a:r>
            <a:r>
              <a:rPr sz="1500" b="1" spc="90" dirty="0">
                <a:latin typeface="Arial"/>
                <a:cs typeface="Arial"/>
              </a:rPr>
              <a:t>mercado</a:t>
            </a:r>
            <a:r>
              <a:rPr sz="1500" b="1" spc="150" dirty="0">
                <a:latin typeface="Arial"/>
                <a:cs typeface="Arial"/>
              </a:rPr>
              <a:t> </a:t>
            </a:r>
            <a:r>
              <a:rPr sz="1500" b="1" spc="80" dirty="0">
                <a:latin typeface="Arial"/>
                <a:cs typeface="Arial"/>
              </a:rPr>
              <a:t>esperado,</a:t>
            </a:r>
            <a:r>
              <a:rPr sz="1500" b="1" spc="130" dirty="0">
                <a:latin typeface="Arial"/>
                <a:cs typeface="Arial"/>
              </a:rPr>
              <a:t> </a:t>
            </a:r>
            <a:r>
              <a:rPr sz="1500" b="1" spc="90" dirty="0">
                <a:latin typeface="Arial"/>
                <a:cs typeface="Arial"/>
              </a:rPr>
              <a:t>suponiendo</a:t>
            </a:r>
            <a:r>
              <a:rPr sz="1500" b="1" spc="140" dirty="0">
                <a:latin typeface="Arial"/>
                <a:cs typeface="Arial"/>
              </a:rPr>
              <a:t> </a:t>
            </a:r>
            <a:r>
              <a:rPr sz="1500" b="1" spc="70" dirty="0">
                <a:latin typeface="Arial"/>
                <a:cs typeface="Arial"/>
              </a:rPr>
              <a:t>que</a:t>
            </a:r>
            <a:r>
              <a:rPr sz="1500" b="1" spc="155" dirty="0">
                <a:latin typeface="Arial"/>
                <a:cs typeface="Arial"/>
              </a:rPr>
              <a:t> </a:t>
            </a:r>
            <a:r>
              <a:rPr sz="1500" b="1" spc="35" dirty="0">
                <a:latin typeface="Arial"/>
                <a:cs typeface="Arial"/>
              </a:rPr>
              <a:t>el</a:t>
            </a:r>
            <a:r>
              <a:rPr sz="1500" b="1" spc="120" dirty="0">
                <a:latin typeface="Arial"/>
                <a:cs typeface="Arial"/>
              </a:rPr>
              <a:t> </a:t>
            </a:r>
            <a:r>
              <a:rPr sz="1500" b="1" spc="60" dirty="0">
                <a:latin typeface="Arial"/>
                <a:cs typeface="Arial"/>
              </a:rPr>
              <a:t>ratio</a:t>
            </a:r>
            <a:r>
              <a:rPr sz="1500" b="1" spc="125" dirty="0">
                <a:latin typeface="Arial"/>
                <a:cs typeface="Arial"/>
              </a:rPr>
              <a:t> </a:t>
            </a:r>
            <a:r>
              <a:rPr sz="1500" b="1" spc="65" dirty="0">
                <a:latin typeface="Arial"/>
                <a:cs typeface="Arial"/>
              </a:rPr>
              <a:t>P/B</a:t>
            </a:r>
            <a:r>
              <a:rPr sz="1500" b="1" spc="140" dirty="0">
                <a:latin typeface="Arial"/>
                <a:cs typeface="Arial"/>
              </a:rPr>
              <a:t> </a:t>
            </a:r>
            <a:r>
              <a:rPr sz="1500" b="1" spc="50" dirty="0">
                <a:latin typeface="Arial"/>
                <a:cs typeface="Arial"/>
              </a:rPr>
              <a:t>no</a:t>
            </a:r>
            <a:r>
              <a:rPr sz="1500" b="1" spc="160" dirty="0">
                <a:latin typeface="Arial"/>
                <a:cs typeface="Arial"/>
              </a:rPr>
              <a:t> </a:t>
            </a:r>
            <a:r>
              <a:rPr sz="1500" b="1" spc="60" dirty="0">
                <a:latin typeface="Arial"/>
                <a:cs typeface="Arial"/>
              </a:rPr>
              <a:t>varíe</a:t>
            </a:r>
            <a:r>
              <a:rPr sz="1500" b="1" spc="145" dirty="0">
                <a:latin typeface="Arial"/>
                <a:cs typeface="Arial"/>
              </a:rPr>
              <a:t> </a:t>
            </a:r>
            <a:r>
              <a:rPr sz="1500" b="1" spc="50" dirty="0">
                <a:latin typeface="Arial"/>
                <a:cs typeface="Arial"/>
              </a:rPr>
              <a:t>es: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Arial"/>
              <a:cs typeface="Arial"/>
            </a:endParaRPr>
          </a:p>
          <a:p>
            <a:pPr marL="1490980">
              <a:lnSpc>
                <a:spcPct val="100000"/>
              </a:lnSpc>
            </a:pPr>
            <a:r>
              <a:rPr sz="1500" spc="60" dirty="0">
                <a:latin typeface="Arial"/>
                <a:cs typeface="Arial"/>
              </a:rPr>
              <a:t>Ratio P/B </a:t>
            </a:r>
            <a:r>
              <a:rPr sz="1500" dirty="0">
                <a:latin typeface="Arial"/>
                <a:cs typeface="Arial"/>
              </a:rPr>
              <a:t>x </a:t>
            </a:r>
            <a:r>
              <a:rPr sz="1500" spc="75" dirty="0">
                <a:latin typeface="Arial"/>
                <a:cs typeface="Arial"/>
              </a:rPr>
              <a:t>Nuevo </a:t>
            </a:r>
            <a:r>
              <a:rPr sz="1500" spc="35" dirty="0">
                <a:latin typeface="Arial"/>
                <a:cs typeface="Arial"/>
              </a:rPr>
              <a:t>BPA </a:t>
            </a:r>
            <a:r>
              <a:rPr sz="1500" dirty="0">
                <a:latin typeface="Arial"/>
                <a:cs typeface="Arial"/>
              </a:rPr>
              <a:t>= </a:t>
            </a:r>
            <a:r>
              <a:rPr sz="1500" spc="65" dirty="0">
                <a:latin typeface="Arial"/>
                <a:cs typeface="Arial"/>
              </a:rPr>
              <a:t>Precio </a:t>
            </a:r>
            <a:r>
              <a:rPr sz="1500" spc="45" dirty="0">
                <a:latin typeface="Arial"/>
                <a:cs typeface="Arial"/>
              </a:rPr>
              <a:t>de </a:t>
            </a:r>
            <a:r>
              <a:rPr sz="1500" spc="90" dirty="0">
                <a:latin typeface="Arial"/>
                <a:cs typeface="Arial"/>
              </a:rPr>
              <a:t>mercado</a:t>
            </a:r>
            <a:r>
              <a:rPr sz="1500" spc="330" dirty="0">
                <a:latin typeface="Arial"/>
                <a:cs typeface="Arial"/>
              </a:rPr>
              <a:t> </a:t>
            </a:r>
            <a:r>
              <a:rPr sz="1500" spc="95" dirty="0">
                <a:latin typeface="Arial"/>
                <a:cs typeface="Arial"/>
              </a:rPr>
              <a:t>esperado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84702" y="6570980"/>
            <a:ext cx="272478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5790" algn="l"/>
                <a:tab pos="891540" algn="l"/>
                <a:tab pos="2599690" algn="l"/>
              </a:tabLst>
            </a:pPr>
            <a:r>
              <a:rPr sz="1500" spc="75" dirty="0">
                <a:latin typeface="Arial"/>
                <a:cs typeface="Arial"/>
              </a:rPr>
              <a:t>2,8</a:t>
            </a:r>
            <a:r>
              <a:rPr sz="1500" dirty="0">
                <a:latin typeface="Arial"/>
                <a:cs typeface="Arial"/>
              </a:rPr>
              <a:t>8	x	</a:t>
            </a:r>
            <a:r>
              <a:rPr sz="1500" spc="95" dirty="0">
                <a:latin typeface="Arial"/>
                <a:cs typeface="Arial"/>
              </a:rPr>
              <a:t>$6</a:t>
            </a:r>
            <a:r>
              <a:rPr sz="1500" spc="45" dirty="0">
                <a:latin typeface="Arial"/>
                <a:cs typeface="Arial"/>
              </a:rPr>
              <a:t>,</a:t>
            </a:r>
            <a:r>
              <a:rPr sz="1500" spc="95" dirty="0">
                <a:latin typeface="Arial"/>
                <a:cs typeface="Arial"/>
              </a:rPr>
              <a:t>6</a:t>
            </a:r>
            <a:r>
              <a:rPr sz="1500" dirty="0">
                <a:latin typeface="Arial"/>
                <a:cs typeface="Arial"/>
              </a:rPr>
              <a:t>7	=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87566" y="6557264"/>
            <a:ext cx="72453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latin typeface="Arial"/>
                <a:cs typeface="Arial"/>
              </a:rPr>
              <a:t>$</a:t>
            </a:r>
            <a:r>
              <a:rPr sz="1500" b="1" spc="-5" dirty="0">
                <a:latin typeface="Arial"/>
                <a:cs typeface="Arial"/>
              </a:rPr>
              <a:t> </a:t>
            </a:r>
            <a:r>
              <a:rPr sz="1500" b="1" spc="80" dirty="0">
                <a:latin typeface="Arial"/>
                <a:cs typeface="Arial"/>
              </a:rPr>
              <a:t>19.20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61680" y="1983740"/>
            <a:ext cx="5956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latin typeface="Arial"/>
                <a:cs typeface="Arial"/>
              </a:rPr>
              <a:t>$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spc="60" dirty="0">
                <a:latin typeface="Arial"/>
                <a:cs typeface="Arial"/>
              </a:rPr>
              <a:t>6.25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8513" y="1983740"/>
            <a:ext cx="4457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140" dirty="0">
                <a:latin typeface="Arial"/>
                <a:cs typeface="Arial"/>
              </a:rPr>
              <a:t>B</a:t>
            </a:r>
            <a:r>
              <a:rPr sz="1500" b="1" dirty="0">
                <a:latin typeface="Arial"/>
                <a:cs typeface="Arial"/>
              </a:rPr>
              <a:t>PA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46629" y="1795526"/>
            <a:ext cx="5664200" cy="579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6625" marR="43180" indent="-886460">
              <a:lnSpc>
                <a:spcPct val="121000"/>
              </a:lnSpc>
              <a:spcBef>
                <a:spcPts val="100"/>
              </a:spcBef>
              <a:tabLst>
                <a:tab pos="1335405" algn="l"/>
                <a:tab pos="3865879" algn="l"/>
                <a:tab pos="4307840" algn="l"/>
                <a:tab pos="4664075" algn="l"/>
              </a:tabLst>
            </a:pPr>
            <a:r>
              <a:rPr sz="2250" spc="142" baseline="-27777" dirty="0">
                <a:latin typeface="Arial"/>
                <a:cs typeface="Arial"/>
              </a:rPr>
              <a:t>=</a:t>
            </a:r>
            <a:r>
              <a:rPr sz="1500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	</a:t>
            </a:r>
            <a:r>
              <a:rPr sz="1500" u="heavy" spc="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Ingresos</a:t>
            </a:r>
            <a:r>
              <a:rPr sz="1500" u="heavy" spc="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500" u="heavy" spc="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Netos	</a:t>
            </a:r>
            <a:r>
              <a:rPr sz="2250" spc="142" baseline="-27777" dirty="0">
                <a:latin typeface="Arial"/>
                <a:cs typeface="Arial"/>
              </a:rPr>
              <a:t>=</a:t>
            </a:r>
            <a:r>
              <a:rPr sz="1500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15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$ </a:t>
            </a:r>
            <a:r>
              <a:rPr sz="1500" u="heavy" spc="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2,500,000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2250" baseline="-27777" dirty="0">
                <a:latin typeface="Arial"/>
                <a:cs typeface="Arial"/>
              </a:rPr>
              <a:t>=  </a:t>
            </a:r>
            <a:r>
              <a:rPr sz="1500" spc="75" dirty="0">
                <a:latin typeface="Arial"/>
                <a:cs typeface="Arial"/>
              </a:rPr>
              <a:t>Acciones</a:t>
            </a:r>
            <a:r>
              <a:rPr sz="1500" spc="185" dirty="0">
                <a:latin typeface="Arial"/>
                <a:cs typeface="Arial"/>
              </a:rPr>
              <a:t> </a:t>
            </a:r>
            <a:r>
              <a:rPr sz="1500" spc="50" dirty="0">
                <a:latin typeface="Arial"/>
                <a:cs typeface="Arial"/>
              </a:rPr>
              <a:t>en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spc="65" dirty="0">
                <a:latin typeface="Arial"/>
                <a:cs typeface="Arial"/>
              </a:rPr>
              <a:t>circulación			</a:t>
            </a:r>
            <a:r>
              <a:rPr sz="1500" spc="85" dirty="0">
                <a:latin typeface="Arial"/>
                <a:cs typeface="Arial"/>
              </a:rPr>
              <a:t>400,000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62710" y="3366008"/>
            <a:ext cx="36893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114" dirty="0">
                <a:latin typeface="Arial"/>
                <a:cs typeface="Arial"/>
              </a:rPr>
              <a:t>P</a:t>
            </a:r>
            <a:r>
              <a:rPr sz="1500" b="1" spc="85" dirty="0">
                <a:latin typeface="Arial"/>
                <a:cs typeface="Arial"/>
              </a:rPr>
              <a:t>/</a:t>
            </a:r>
            <a:r>
              <a:rPr sz="1500" b="1" dirty="0">
                <a:latin typeface="Arial"/>
                <a:cs typeface="Arial"/>
              </a:rPr>
              <a:t>B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49309" y="3366008"/>
            <a:ext cx="438784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80" dirty="0">
                <a:latin typeface="Arial"/>
                <a:cs typeface="Arial"/>
              </a:rPr>
              <a:t>2.88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46629" y="3178555"/>
            <a:ext cx="5671820" cy="579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0" marR="43180" indent="-1042035">
              <a:lnSpc>
                <a:spcPct val="121000"/>
              </a:lnSpc>
              <a:spcBef>
                <a:spcPts val="100"/>
              </a:spcBef>
              <a:tabLst>
                <a:tab pos="372745" algn="l"/>
                <a:tab pos="3865879" algn="l"/>
                <a:tab pos="4784725" algn="l"/>
                <a:tab pos="5021580" algn="l"/>
              </a:tabLst>
            </a:pPr>
            <a:r>
              <a:rPr sz="2250" spc="142" baseline="-27777" dirty="0">
                <a:latin typeface="Arial"/>
                <a:cs typeface="Arial"/>
              </a:rPr>
              <a:t>=</a:t>
            </a:r>
            <a:r>
              <a:rPr sz="1500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1500" u="heavy" spc="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Precio </a:t>
            </a:r>
            <a:r>
              <a:rPr sz="1500" u="heavy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 </a:t>
            </a:r>
            <a:r>
              <a:rPr sz="1500" u="heavy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mercado </a:t>
            </a:r>
            <a:r>
              <a:rPr sz="1500" u="heavy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 </a:t>
            </a:r>
            <a:r>
              <a:rPr sz="1500" u="heavy" spc="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500" u="heavy" spc="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las</a:t>
            </a:r>
            <a:r>
              <a:rPr sz="1500" u="heavy" spc="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500" u="heavy" spc="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acciones	</a:t>
            </a:r>
            <a:r>
              <a:rPr sz="2250" spc="142" baseline="-27777" dirty="0">
                <a:latin typeface="Arial"/>
                <a:cs typeface="Arial"/>
              </a:rPr>
              <a:t>=</a:t>
            </a:r>
            <a:r>
              <a:rPr sz="1500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	</a:t>
            </a:r>
            <a:r>
              <a:rPr sz="15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$ </a:t>
            </a:r>
            <a:r>
              <a:rPr sz="1500" u="heavy" spc="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18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2250" baseline="-27777" dirty="0">
                <a:latin typeface="Arial"/>
                <a:cs typeface="Arial"/>
              </a:rPr>
              <a:t>=  </a:t>
            </a:r>
            <a:r>
              <a:rPr sz="1500" spc="70" dirty="0">
                <a:latin typeface="Arial"/>
                <a:cs typeface="Arial"/>
              </a:rPr>
              <a:t>Beneficio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spc="50" dirty="0">
                <a:latin typeface="Arial"/>
                <a:cs typeface="Arial"/>
              </a:rPr>
              <a:t>por</a:t>
            </a:r>
            <a:r>
              <a:rPr sz="1500" spc="160" dirty="0">
                <a:latin typeface="Arial"/>
                <a:cs typeface="Arial"/>
              </a:rPr>
              <a:t> </a:t>
            </a:r>
            <a:r>
              <a:rPr sz="1500" spc="70" dirty="0">
                <a:latin typeface="Arial"/>
                <a:cs typeface="Arial"/>
              </a:rPr>
              <a:t>acción		</a:t>
            </a:r>
            <a:r>
              <a:rPr sz="1500" dirty="0">
                <a:latin typeface="Arial"/>
                <a:cs typeface="Arial"/>
              </a:rPr>
              <a:t>$</a:t>
            </a:r>
            <a:r>
              <a:rPr sz="1500" spc="105" dirty="0">
                <a:latin typeface="Arial"/>
                <a:cs typeface="Arial"/>
              </a:rPr>
              <a:t> </a:t>
            </a:r>
            <a:r>
              <a:rPr sz="1500" spc="80" dirty="0">
                <a:latin typeface="Arial"/>
                <a:cs typeface="Arial"/>
              </a:rPr>
              <a:t>6.25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8513" y="4749800"/>
            <a:ext cx="4457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140" dirty="0">
                <a:latin typeface="Arial"/>
                <a:cs typeface="Arial"/>
              </a:rPr>
              <a:t>B</a:t>
            </a:r>
            <a:r>
              <a:rPr sz="1500" b="1" dirty="0">
                <a:latin typeface="Arial"/>
                <a:cs typeface="Arial"/>
              </a:rPr>
              <a:t>PA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61680" y="4749800"/>
            <a:ext cx="5956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latin typeface="Arial"/>
                <a:cs typeface="Arial"/>
              </a:rPr>
              <a:t>$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spc="60" dirty="0">
                <a:latin typeface="Arial"/>
                <a:cs typeface="Arial"/>
              </a:rPr>
              <a:t>6.67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46629" y="4560823"/>
            <a:ext cx="5664200" cy="579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6625" marR="43180" indent="-886460">
              <a:lnSpc>
                <a:spcPct val="121000"/>
              </a:lnSpc>
              <a:spcBef>
                <a:spcPts val="100"/>
              </a:spcBef>
              <a:tabLst>
                <a:tab pos="1335405" algn="l"/>
                <a:tab pos="3865879" algn="l"/>
                <a:tab pos="4307840" algn="l"/>
                <a:tab pos="4664075" algn="l"/>
              </a:tabLst>
            </a:pPr>
            <a:r>
              <a:rPr sz="2250" spc="142" baseline="-27777" dirty="0">
                <a:latin typeface="Arial"/>
                <a:cs typeface="Arial"/>
              </a:rPr>
              <a:t>=</a:t>
            </a:r>
            <a:r>
              <a:rPr sz="1500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	</a:t>
            </a:r>
            <a:r>
              <a:rPr sz="1500" u="heavy" spc="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Ingresos</a:t>
            </a:r>
            <a:r>
              <a:rPr sz="1500" u="heavy" spc="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500" u="heavy" spc="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Netos	</a:t>
            </a:r>
            <a:r>
              <a:rPr sz="2250" spc="142" baseline="-27777" dirty="0">
                <a:latin typeface="Arial"/>
                <a:cs typeface="Arial"/>
              </a:rPr>
              <a:t>=</a:t>
            </a:r>
            <a:r>
              <a:rPr sz="1500" u="heavy" spc="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15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$ </a:t>
            </a:r>
            <a:r>
              <a:rPr sz="1500" u="heavy" spc="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2,500,000</a:t>
            </a:r>
            <a:r>
              <a:rPr sz="1500" spc="70" dirty="0">
                <a:latin typeface="Arial"/>
                <a:cs typeface="Arial"/>
              </a:rPr>
              <a:t> </a:t>
            </a:r>
            <a:r>
              <a:rPr sz="2250" baseline="-27777" dirty="0">
                <a:latin typeface="Arial"/>
                <a:cs typeface="Arial"/>
              </a:rPr>
              <a:t>=  </a:t>
            </a:r>
            <a:r>
              <a:rPr sz="1500" spc="75" dirty="0">
                <a:latin typeface="Arial"/>
                <a:cs typeface="Arial"/>
              </a:rPr>
              <a:t>Acciones</a:t>
            </a:r>
            <a:r>
              <a:rPr sz="1500" spc="185" dirty="0">
                <a:latin typeface="Arial"/>
                <a:cs typeface="Arial"/>
              </a:rPr>
              <a:t> </a:t>
            </a:r>
            <a:r>
              <a:rPr sz="1500" spc="50" dirty="0">
                <a:latin typeface="Arial"/>
                <a:cs typeface="Arial"/>
              </a:rPr>
              <a:t>en</a:t>
            </a:r>
            <a:r>
              <a:rPr sz="1500" spc="180" dirty="0">
                <a:latin typeface="Arial"/>
                <a:cs typeface="Arial"/>
              </a:rPr>
              <a:t> </a:t>
            </a:r>
            <a:r>
              <a:rPr sz="1500" spc="65" dirty="0">
                <a:latin typeface="Arial"/>
                <a:cs typeface="Arial"/>
              </a:rPr>
              <a:t>circulación			</a:t>
            </a:r>
            <a:r>
              <a:rPr sz="1500" spc="85" dirty="0">
                <a:latin typeface="Arial"/>
                <a:cs typeface="Arial"/>
              </a:rPr>
              <a:t>375,000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94181" y="1208532"/>
            <a:ext cx="8597900" cy="5429250"/>
            <a:chOff x="694181" y="1208532"/>
            <a:chExt cx="8597900" cy="5429250"/>
          </a:xfrm>
        </p:grpSpPr>
        <p:sp>
          <p:nvSpPr>
            <p:cNvPr id="3" name="object 3"/>
            <p:cNvSpPr/>
            <p:nvPr/>
          </p:nvSpPr>
          <p:spPr>
            <a:xfrm>
              <a:off x="708659" y="1223010"/>
              <a:ext cx="8568690" cy="5400675"/>
            </a:xfrm>
            <a:custGeom>
              <a:avLst/>
              <a:gdLst/>
              <a:ahLst/>
              <a:cxnLst/>
              <a:rect l="l" t="t" r="r" b="b"/>
              <a:pathLst>
                <a:path w="8568690" h="5400675">
                  <a:moveTo>
                    <a:pt x="8568690" y="5400294"/>
                  </a:moveTo>
                  <a:lnTo>
                    <a:pt x="8568690" y="0"/>
                  </a:lnTo>
                  <a:lnTo>
                    <a:pt x="0" y="0"/>
                  </a:lnTo>
                  <a:lnTo>
                    <a:pt x="0" y="5400294"/>
                  </a:lnTo>
                  <a:lnTo>
                    <a:pt x="8568690" y="54002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4182" y="1208531"/>
              <a:ext cx="8597900" cy="5429250"/>
            </a:xfrm>
            <a:custGeom>
              <a:avLst/>
              <a:gdLst/>
              <a:ahLst/>
              <a:cxnLst/>
              <a:rect l="l" t="t" r="r" b="b"/>
              <a:pathLst>
                <a:path w="8597900" h="5429250">
                  <a:moveTo>
                    <a:pt x="8597646" y="6096"/>
                  </a:moveTo>
                  <a:lnTo>
                    <a:pt x="8591550" y="0"/>
                  </a:lnTo>
                  <a:lnTo>
                    <a:pt x="8569439" y="0"/>
                  </a:lnTo>
                  <a:lnTo>
                    <a:pt x="8569439" y="28194"/>
                  </a:lnTo>
                  <a:lnTo>
                    <a:pt x="8569439" y="5400294"/>
                  </a:lnTo>
                  <a:lnTo>
                    <a:pt x="28194" y="5400294"/>
                  </a:lnTo>
                  <a:lnTo>
                    <a:pt x="28194" y="28194"/>
                  </a:lnTo>
                  <a:lnTo>
                    <a:pt x="8569439" y="28194"/>
                  </a:lnTo>
                  <a:lnTo>
                    <a:pt x="8569439" y="0"/>
                  </a:lnTo>
                  <a:lnTo>
                    <a:pt x="6096" y="0"/>
                  </a:lnTo>
                  <a:lnTo>
                    <a:pt x="0" y="6096"/>
                  </a:lnTo>
                  <a:lnTo>
                    <a:pt x="0" y="5422392"/>
                  </a:lnTo>
                  <a:lnTo>
                    <a:pt x="6096" y="5429250"/>
                  </a:lnTo>
                  <a:lnTo>
                    <a:pt x="14465" y="5429250"/>
                  </a:lnTo>
                  <a:lnTo>
                    <a:pt x="28194" y="5429250"/>
                  </a:lnTo>
                  <a:lnTo>
                    <a:pt x="8569439" y="5429250"/>
                  </a:lnTo>
                  <a:lnTo>
                    <a:pt x="8583168" y="5429250"/>
                  </a:lnTo>
                  <a:lnTo>
                    <a:pt x="8591550" y="5429250"/>
                  </a:lnTo>
                  <a:lnTo>
                    <a:pt x="8597646" y="5422392"/>
                  </a:lnTo>
                  <a:lnTo>
                    <a:pt x="8597646" y="6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142735" y="2043175"/>
            <a:ext cx="305371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0545" algn="l"/>
                <a:tab pos="2035810" algn="l"/>
                <a:tab pos="2575560" algn="l"/>
              </a:tabLst>
            </a:pPr>
            <a:r>
              <a:rPr sz="2200" spc="-5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beneficio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10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una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89" y="1236989"/>
            <a:ext cx="284162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Times New Roman"/>
                <a:cs typeface="Times New Roman"/>
              </a:rPr>
              <a:t>¿ </a:t>
            </a:r>
            <a:r>
              <a:rPr sz="2200" spc="-10" dirty="0">
                <a:latin typeface="Arial"/>
                <a:cs typeface="Arial"/>
              </a:rPr>
              <a:t>Que </a:t>
            </a:r>
            <a:r>
              <a:rPr sz="2200" spc="-5" dirty="0">
                <a:latin typeface="Arial"/>
                <a:cs typeface="Arial"/>
              </a:rPr>
              <a:t>es el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dividendo?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89" y="2059955"/>
            <a:ext cx="514731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82295" algn="l"/>
                <a:tab pos="1479550" algn="l"/>
                <a:tab pos="2905760" algn="l"/>
                <a:tab pos="3289935" algn="l"/>
                <a:tab pos="3736340" algn="l"/>
              </a:tabLst>
            </a:pP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llam</a:t>
            </a:r>
            <a:r>
              <a:rPr sz="2200" dirty="0">
                <a:latin typeface="Arial"/>
                <a:cs typeface="Arial"/>
              </a:rPr>
              <a:t>a	</a:t>
            </a:r>
            <a:r>
              <a:rPr sz="2200" spc="-10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ividend</a:t>
            </a:r>
            <a:r>
              <a:rPr sz="2200" dirty="0">
                <a:latin typeface="Arial"/>
                <a:cs typeface="Arial"/>
              </a:rPr>
              <a:t>o	a	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a	</a:t>
            </a:r>
            <a:r>
              <a:rPr sz="2200" spc="-10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istribuc</a:t>
            </a:r>
            <a:r>
              <a:rPr sz="2200" spc="30" dirty="0">
                <a:latin typeface="Arial"/>
                <a:cs typeface="Arial"/>
              </a:rPr>
              <a:t>i</a:t>
            </a:r>
            <a:r>
              <a:rPr sz="2200" dirty="0">
                <a:latin typeface="Times New Roman"/>
                <a:cs typeface="Times New Roman"/>
              </a:rPr>
              <a:t>ó</a:t>
            </a:r>
            <a:r>
              <a:rPr sz="2200" dirty="0">
                <a:latin typeface="Arial"/>
                <a:cs typeface="Arial"/>
              </a:rPr>
              <a:t>n  corporaci</a:t>
            </a:r>
            <a:r>
              <a:rPr sz="2200" dirty="0">
                <a:latin typeface="Times New Roman"/>
                <a:cs typeface="Times New Roman"/>
              </a:rPr>
              <a:t>ó</a:t>
            </a:r>
            <a:r>
              <a:rPr sz="2200" dirty="0">
                <a:latin typeface="Arial"/>
                <a:cs typeface="Arial"/>
              </a:rPr>
              <a:t>n </a:t>
            </a:r>
            <a:r>
              <a:rPr sz="2200" spc="-5" dirty="0">
                <a:latin typeface="Arial"/>
                <a:cs typeface="Arial"/>
              </a:rPr>
              <a:t>entre </a:t>
            </a:r>
            <a:r>
              <a:rPr sz="2200" spc="-5" dirty="0" err="1">
                <a:latin typeface="Arial"/>
                <a:cs typeface="Arial"/>
              </a:rPr>
              <a:t>sus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spc="-5" dirty="0" err="1" smtClean="0">
                <a:latin typeface="Arial"/>
                <a:cs typeface="Arial"/>
              </a:rPr>
              <a:t>accionistas</a:t>
            </a:r>
            <a:r>
              <a:rPr sz="2200" spc="-5" dirty="0" smtClean="0"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89" y="3184667"/>
            <a:ext cx="8420735" cy="2860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  <a:spcBef>
                <a:spcPts val="100"/>
              </a:spcBef>
            </a:pPr>
            <a:r>
              <a:rPr sz="2200" spc="-10" dirty="0">
                <a:latin typeface="Arial"/>
                <a:cs typeface="Arial"/>
              </a:rPr>
              <a:t>Los </a:t>
            </a:r>
            <a:r>
              <a:rPr sz="2200" spc="-5" dirty="0">
                <a:latin typeface="Arial"/>
                <a:cs typeface="Arial"/>
              </a:rPr>
              <a:t>fondos de </a:t>
            </a:r>
            <a:r>
              <a:rPr sz="2200" spc="-10" dirty="0">
                <a:latin typeface="Arial"/>
                <a:cs typeface="Arial"/>
              </a:rPr>
              <a:t>los que </a:t>
            </a:r>
            <a:r>
              <a:rPr sz="2200" spc="-5" dirty="0">
                <a:latin typeface="Arial"/>
                <a:cs typeface="Arial"/>
              </a:rPr>
              <a:t>se </a:t>
            </a:r>
            <a:r>
              <a:rPr sz="2200" spc="-10" dirty="0">
                <a:latin typeface="Arial"/>
                <a:cs typeface="Arial"/>
              </a:rPr>
              <a:t>pagan los dividendos solamente pueden  </a:t>
            </a:r>
            <a:r>
              <a:rPr sz="2200" spc="-5" dirty="0">
                <a:latin typeface="Arial"/>
                <a:cs typeface="Arial"/>
              </a:rPr>
              <a:t>provenir de las utilidades no distribuidas </a:t>
            </a:r>
            <a:r>
              <a:rPr sz="2200" dirty="0">
                <a:latin typeface="Arial"/>
                <a:cs typeface="Arial"/>
              </a:rPr>
              <a:t>y </a:t>
            </a:r>
            <a:r>
              <a:rPr sz="2200" spc="-5" dirty="0">
                <a:latin typeface="Arial"/>
                <a:cs typeface="Arial"/>
              </a:rPr>
              <a:t>no de los capitales  </a:t>
            </a:r>
            <a:r>
              <a:rPr sz="2200" spc="-10" dirty="0">
                <a:latin typeface="Arial"/>
                <a:cs typeface="Arial"/>
              </a:rPr>
              <a:t>invertidos.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El dividendo en efectivo esperado es la principal variable de  rendimiento presente </a:t>
            </a:r>
            <a:r>
              <a:rPr sz="2200" dirty="0">
                <a:latin typeface="Arial"/>
                <a:cs typeface="Arial"/>
              </a:rPr>
              <a:t>y </a:t>
            </a:r>
            <a:r>
              <a:rPr sz="2200" spc="-5" dirty="0">
                <a:latin typeface="Arial"/>
                <a:cs typeface="Arial"/>
              </a:rPr>
              <a:t>futuro de la empresa,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través del cual los  propietarios </a:t>
            </a:r>
            <a:r>
              <a:rPr sz="2200" dirty="0">
                <a:latin typeface="Arial"/>
                <a:cs typeface="Arial"/>
              </a:rPr>
              <a:t>o </a:t>
            </a:r>
            <a:r>
              <a:rPr sz="2200" spc="-5" dirty="0">
                <a:latin typeface="Arial"/>
                <a:cs typeface="Arial"/>
              </a:rPr>
              <a:t>inversionistas determinan el valor de las acciones, es  su fuente de flujo de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efectivo.</a:t>
            </a:r>
            <a:endParaRPr sz="2200" dirty="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57200" y="457199"/>
            <a:ext cx="9144000" cy="568960"/>
            <a:chOff x="457200" y="457199"/>
            <a:chExt cx="9144000" cy="568960"/>
          </a:xfrm>
        </p:grpSpPr>
        <p:sp>
          <p:nvSpPr>
            <p:cNvPr id="10" name="object 10"/>
            <p:cNvSpPr/>
            <p:nvPr/>
          </p:nvSpPr>
          <p:spPr>
            <a:xfrm>
              <a:off x="457200" y="457199"/>
              <a:ext cx="9144000" cy="549910"/>
            </a:xfrm>
            <a:custGeom>
              <a:avLst/>
              <a:gdLst/>
              <a:ahLst/>
              <a:cxnLst/>
              <a:rect l="l" t="t" r="r" b="b"/>
              <a:pathLst>
                <a:path w="9144000" h="549910">
                  <a:moveTo>
                    <a:pt x="9144000" y="549401"/>
                  </a:moveTo>
                  <a:lnTo>
                    <a:pt x="9144000" y="0"/>
                  </a:lnTo>
                  <a:lnTo>
                    <a:pt x="0" y="0"/>
                  </a:lnTo>
                  <a:lnTo>
                    <a:pt x="0" y="549401"/>
                  </a:lnTo>
                  <a:lnTo>
                    <a:pt x="9144000" y="5494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7200" y="457199"/>
              <a:ext cx="9144000" cy="568960"/>
            </a:xfrm>
            <a:custGeom>
              <a:avLst/>
              <a:gdLst/>
              <a:ahLst/>
              <a:cxnLst/>
              <a:rect l="l" t="t" r="r" b="b"/>
              <a:pathLst>
                <a:path w="9144000" h="568960">
                  <a:moveTo>
                    <a:pt x="9144000" y="19050"/>
                  </a:moveTo>
                  <a:lnTo>
                    <a:pt x="9124950" y="0"/>
                  </a:lnTo>
                  <a:lnTo>
                    <a:pt x="0" y="0"/>
                  </a:lnTo>
                  <a:lnTo>
                    <a:pt x="0" y="19050"/>
                  </a:lnTo>
                  <a:lnTo>
                    <a:pt x="19049" y="0"/>
                  </a:lnTo>
                  <a:lnTo>
                    <a:pt x="19049" y="19050"/>
                  </a:lnTo>
                  <a:lnTo>
                    <a:pt x="9144000" y="19050"/>
                  </a:lnTo>
                  <a:close/>
                </a:path>
                <a:path w="9144000" h="568960">
                  <a:moveTo>
                    <a:pt x="19049" y="19050"/>
                  </a:moveTo>
                  <a:lnTo>
                    <a:pt x="19049" y="0"/>
                  </a:lnTo>
                  <a:lnTo>
                    <a:pt x="0" y="19050"/>
                  </a:lnTo>
                  <a:lnTo>
                    <a:pt x="19049" y="19050"/>
                  </a:lnTo>
                  <a:close/>
                </a:path>
                <a:path w="9144000" h="568960">
                  <a:moveTo>
                    <a:pt x="19049" y="530352"/>
                  </a:moveTo>
                  <a:lnTo>
                    <a:pt x="19049" y="19050"/>
                  </a:lnTo>
                  <a:lnTo>
                    <a:pt x="0" y="19050"/>
                  </a:lnTo>
                  <a:lnTo>
                    <a:pt x="0" y="530352"/>
                  </a:lnTo>
                  <a:lnTo>
                    <a:pt x="19049" y="530352"/>
                  </a:lnTo>
                  <a:close/>
                </a:path>
                <a:path w="9144000" h="568960">
                  <a:moveTo>
                    <a:pt x="9144000" y="530352"/>
                  </a:moveTo>
                  <a:lnTo>
                    <a:pt x="0" y="530352"/>
                  </a:lnTo>
                  <a:lnTo>
                    <a:pt x="19050" y="549402"/>
                  </a:lnTo>
                  <a:lnTo>
                    <a:pt x="19050" y="568452"/>
                  </a:lnTo>
                  <a:lnTo>
                    <a:pt x="9124950" y="568452"/>
                  </a:lnTo>
                  <a:lnTo>
                    <a:pt x="9124950" y="549402"/>
                  </a:lnTo>
                  <a:lnTo>
                    <a:pt x="9144000" y="530352"/>
                  </a:lnTo>
                  <a:close/>
                </a:path>
                <a:path w="9144000" h="568960">
                  <a:moveTo>
                    <a:pt x="19050" y="568452"/>
                  </a:moveTo>
                  <a:lnTo>
                    <a:pt x="19050" y="549402"/>
                  </a:lnTo>
                  <a:lnTo>
                    <a:pt x="0" y="530352"/>
                  </a:lnTo>
                  <a:lnTo>
                    <a:pt x="0" y="568452"/>
                  </a:lnTo>
                  <a:lnTo>
                    <a:pt x="19050" y="568452"/>
                  </a:lnTo>
                  <a:close/>
                </a:path>
                <a:path w="9144000" h="568960">
                  <a:moveTo>
                    <a:pt x="9144000" y="19050"/>
                  </a:moveTo>
                  <a:lnTo>
                    <a:pt x="9144000" y="0"/>
                  </a:lnTo>
                  <a:lnTo>
                    <a:pt x="9124950" y="0"/>
                  </a:lnTo>
                  <a:lnTo>
                    <a:pt x="9144000" y="19050"/>
                  </a:lnTo>
                  <a:close/>
                </a:path>
                <a:path w="9144000" h="568960">
                  <a:moveTo>
                    <a:pt x="9144000" y="530352"/>
                  </a:moveTo>
                  <a:lnTo>
                    <a:pt x="9144000" y="19050"/>
                  </a:lnTo>
                  <a:lnTo>
                    <a:pt x="9124950" y="19050"/>
                  </a:lnTo>
                  <a:lnTo>
                    <a:pt x="9124950" y="530352"/>
                  </a:lnTo>
                  <a:lnTo>
                    <a:pt x="9144000" y="530352"/>
                  </a:lnTo>
                  <a:close/>
                </a:path>
                <a:path w="9144000" h="568960">
                  <a:moveTo>
                    <a:pt x="9144000" y="568452"/>
                  </a:moveTo>
                  <a:lnTo>
                    <a:pt x="9144000" y="530352"/>
                  </a:lnTo>
                  <a:lnTo>
                    <a:pt x="9124950" y="549402"/>
                  </a:lnTo>
                  <a:lnTo>
                    <a:pt x="9124950" y="568452"/>
                  </a:lnTo>
                  <a:lnTo>
                    <a:pt x="9144000" y="5684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57834" y="457580"/>
            <a:ext cx="9144000" cy="54991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R="9525" algn="ctr">
              <a:lnSpc>
                <a:spcPct val="100000"/>
              </a:lnSpc>
              <a:spcBef>
                <a:spcPts val="285"/>
              </a:spcBef>
            </a:pPr>
            <a:r>
              <a:rPr sz="2800" spc="-10" dirty="0"/>
              <a:t>POLÍTICA </a:t>
            </a:r>
            <a:r>
              <a:rPr sz="2800" spc="-5" dirty="0"/>
              <a:t>DE</a:t>
            </a:r>
            <a:r>
              <a:rPr sz="2800" spc="-235" dirty="0"/>
              <a:t> </a:t>
            </a:r>
            <a:r>
              <a:rPr sz="2800" spc="-10" dirty="0"/>
              <a:t>DIVIDENDOS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1352" y="3151632"/>
            <a:ext cx="8164830" cy="1037590"/>
            <a:chOff x="911352" y="3151632"/>
            <a:chExt cx="8164830" cy="1037590"/>
          </a:xfrm>
        </p:grpSpPr>
        <p:sp>
          <p:nvSpPr>
            <p:cNvPr id="3" name="object 3"/>
            <p:cNvSpPr/>
            <p:nvPr/>
          </p:nvSpPr>
          <p:spPr>
            <a:xfrm>
              <a:off x="925830" y="3166110"/>
              <a:ext cx="8136890" cy="1008380"/>
            </a:xfrm>
            <a:custGeom>
              <a:avLst/>
              <a:gdLst/>
              <a:ahLst/>
              <a:cxnLst/>
              <a:rect l="l" t="t" r="r" b="b"/>
              <a:pathLst>
                <a:path w="8136890" h="1008379">
                  <a:moveTo>
                    <a:pt x="8136635" y="1008126"/>
                  </a:moveTo>
                  <a:lnTo>
                    <a:pt x="8136635" y="0"/>
                  </a:lnTo>
                  <a:lnTo>
                    <a:pt x="0" y="0"/>
                  </a:lnTo>
                  <a:lnTo>
                    <a:pt x="0" y="1008126"/>
                  </a:lnTo>
                  <a:lnTo>
                    <a:pt x="8136635" y="100812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11352" y="3151632"/>
              <a:ext cx="8164830" cy="1037590"/>
            </a:xfrm>
            <a:custGeom>
              <a:avLst/>
              <a:gdLst/>
              <a:ahLst/>
              <a:cxnLst/>
              <a:rect l="l" t="t" r="r" b="b"/>
              <a:pathLst>
                <a:path w="8164830" h="1037589">
                  <a:moveTo>
                    <a:pt x="8164830" y="1030224"/>
                  </a:moveTo>
                  <a:lnTo>
                    <a:pt x="8164830" y="6096"/>
                  </a:lnTo>
                  <a:lnTo>
                    <a:pt x="8158733" y="0"/>
                  </a:lnTo>
                  <a:lnTo>
                    <a:pt x="6857" y="0"/>
                  </a:lnTo>
                  <a:lnTo>
                    <a:pt x="0" y="6096"/>
                  </a:lnTo>
                  <a:lnTo>
                    <a:pt x="0" y="1030224"/>
                  </a:lnTo>
                  <a:lnTo>
                    <a:pt x="6858" y="1037082"/>
                  </a:lnTo>
                  <a:lnTo>
                    <a:pt x="14477" y="1037082"/>
                  </a:lnTo>
                  <a:lnTo>
                    <a:pt x="14478" y="28194"/>
                  </a:lnTo>
                  <a:lnTo>
                    <a:pt x="28955" y="14478"/>
                  </a:lnTo>
                  <a:lnTo>
                    <a:pt x="28955" y="28194"/>
                  </a:lnTo>
                  <a:lnTo>
                    <a:pt x="8136635" y="28194"/>
                  </a:lnTo>
                  <a:lnTo>
                    <a:pt x="8136635" y="14477"/>
                  </a:lnTo>
                  <a:lnTo>
                    <a:pt x="8151114" y="28194"/>
                  </a:lnTo>
                  <a:lnTo>
                    <a:pt x="8151114" y="1037082"/>
                  </a:lnTo>
                  <a:lnTo>
                    <a:pt x="8158733" y="1037082"/>
                  </a:lnTo>
                  <a:lnTo>
                    <a:pt x="8164830" y="1030224"/>
                  </a:lnTo>
                  <a:close/>
                </a:path>
                <a:path w="8164830" h="1037589">
                  <a:moveTo>
                    <a:pt x="28955" y="28194"/>
                  </a:moveTo>
                  <a:lnTo>
                    <a:pt x="28955" y="14478"/>
                  </a:lnTo>
                  <a:lnTo>
                    <a:pt x="14478" y="28194"/>
                  </a:lnTo>
                  <a:lnTo>
                    <a:pt x="28955" y="28194"/>
                  </a:lnTo>
                  <a:close/>
                </a:path>
                <a:path w="8164830" h="1037589">
                  <a:moveTo>
                    <a:pt x="28955" y="1008126"/>
                  </a:moveTo>
                  <a:lnTo>
                    <a:pt x="28955" y="28194"/>
                  </a:lnTo>
                  <a:lnTo>
                    <a:pt x="14478" y="28194"/>
                  </a:lnTo>
                  <a:lnTo>
                    <a:pt x="14478" y="1008126"/>
                  </a:lnTo>
                  <a:lnTo>
                    <a:pt x="28955" y="1008126"/>
                  </a:lnTo>
                  <a:close/>
                </a:path>
                <a:path w="8164830" h="1037589">
                  <a:moveTo>
                    <a:pt x="8151114" y="1008126"/>
                  </a:moveTo>
                  <a:lnTo>
                    <a:pt x="14478" y="1008126"/>
                  </a:lnTo>
                  <a:lnTo>
                    <a:pt x="28955" y="1022604"/>
                  </a:lnTo>
                  <a:lnTo>
                    <a:pt x="28956" y="1037082"/>
                  </a:lnTo>
                  <a:lnTo>
                    <a:pt x="8136635" y="1037082"/>
                  </a:lnTo>
                  <a:lnTo>
                    <a:pt x="8136635" y="1022604"/>
                  </a:lnTo>
                  <a:lnTo>
                    <a:pt x="8151114" y="1008126"/>
                  </a:lnTo>
                  <a:close/>
                </a:path>
                <a:path w="8164830" h="1037589">
                  <a:moveTo>
                    <a:pt x="28956" y="1037082"/>
                  </a:moveTo>
                  <a:lnTo>
                    <a:pt x="28955" y="1022604"/>
                  </a:lnTo>
                  <a:lnTo>
                    <a:pt x="14478" y="1008126"/>
                  </a:lnTo>
                  <a:lnTo>
                    <a:pt x="14477" y="1037082"/>
                  </a:lnTo>
                  <a:lnTo>
                    <a:pt x="28956" y="1037082"/>
                  </a:lnTo>
                  <a:close/>
                </a:path>
                <a:path w="8164830" h="1037589">
                  <a:moveTo>
                    <a:pt x="8151114" y="28194"/>
                  </a:moveTo>
                  <a:lnTo>
                    <a:pt x="8136635" y="14477"/>
                  </a:lnTo>
                  <a:lnTo>
                    <a:pt x="8136635" y="28194"/>
                  </a:lnTo>
                  <a:lnTo>
                    <a:pt x="8151114" y="28194"/>
                  </a:lnTo>
                  <a:close/>
                </a:path>
                <a:path w="8164830" h="1037589">
                  <a:moveTo>
                    <a:pt x="8151114" y="1008126"/>
                  </a:moveTo>
                  <a:lnTo>
                    <a:pt x="8151114" y="28194"/>
                  </a:lnTo>
                  <a:lnTo>
                    <a:pt x="8136635" y="28194"/>
                  </a:lnTo>
                  <a:lnTo>
                    <a:pt x="8136635" y="1008126"/>
                  </a:lnTo>
                  <a:lnTo>
                    <a:pt x="8151114" y="1008126"/>
                  </a:lnTo>
                  <a:close/>
                </a:path>
                <a:path w="8164830" h="1037589">
                  <a:moveTo>
                    <a:pt x="8151114" y="1037082"/>
                  </a:moveTo>
                  <a:lnTo>
                    <a:pt x="8151114" y="1008126"/>
                  </a:lnTo>
                  <a:lnTo>
                    <a:pt x="8136635" y="1022604"/>
                  </a:lnTo>
                  <a:lnTo>
                    <a:pt x="8136635" y="1037082"/>
                  </a:lnTo>
                  <a:lnTo>
                    <a:pt x="8151114" y="10370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25830" y="3166110"/>
            <a:ext cx="8136890" cy="100838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92075" marR="73025" algn="just">
              <a:lnSpc>
                <a:spcPct val="79900"/>
              </a:lnSpc>
              <a:spcBef>
                <a:spcPts val="215"/>
              </a:spcBef>
            </a:pPr>
            <a:r>
              <a:rPr sz="2400" spc="-5" dirty="0">
                <a:latin typeface="Arial"/>
                <a:cs typeface="Arial"/>
              </a:rPr>
              <a:t>Un Indicador de eficacia económica 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financiera </a:t>
            </a:r>
            <a:r>
              <a:rPr sz="2400" dirty="0">
                <a:latin typeface="Arial"/>
                <a:cs typeface="Arial"/>
              </a:rPr>
              <a:t>de </a:t>
            </a:r>
            <a:r>
              <a:rPr sz="2400" spc="-5" dirty="0">
                <a:latin typeface="Arial"/>
                <a:cs typeface="Arial"/>
              </a:rPr>
              <a:t>un  negocio es el beneficio 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ganancia neta anual por acción  </a:t>
            </a:r>
            <a:r>
              <a:rPr sz="2400" spc="-10" dirty="0">
                <a:latin typeface="Arial"/>
                <a:cs typeface="Arial"/>
              </a:rPr>
              <a:t>(EPS).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57200" y="457200"/>
            <a:ext cx="9144000" cy="697230"/>
            <a:chOff x="457200" y="457200"/>
            <a:chExt cx="9144000" cy="697230"/>
          </a:xfrm>
        </p:grpSpPr>
        <p:sp>
          <p:nvSpPr>
            <p:cNvPr id="7" name="object 7"/>
            <p:cNvSpPr/>
            <p:nvPr/>
          </p:nvSpPr>
          <p:spPr>
            <a:xfrm>
              <a:off x="457200" y="457200"/>
              <a:ext cx="9144000" cy="692785"/>
            </a:xfrm>
            <a:custGeom>
              <a:avLst/>
              <a:gdLst/>
              <a:ahLst/>
              <a:cxnLst/>
              <a:rect l="l" t="t" r="r" b="b"/>
              <a:pathLst>
                <a:path w="9144000" h="692785">
                  <a:moveTo>
                    <a:pt x="9144000" y="692657"/>
                  </a:moveTo>
                  <a:lnTo>
                    <a:pt x="9144000" y="0"/>
                  </a:lnTo>
                  <a:lnTo>
                    <a:pt x="0" y="0"/>
                  </a:lnTo>
                  <a:lnTo>
                    <a:pt x="0" y="692657"/>
                  </a:lnTo>
                  <a:lnTo>
                    <a:pt x="9144000" y="69265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7200" y="457200"/>
              <a:ext cx="9144000" cy="697230"/>
            </a:xfrm>
            <a:custGeom>
              <a:avLst/>
              <a:gdLst/>
              <a:ahLst/>
              <a:cxnLst/>
              <a:rect l="l" t="t" r="r" b="b"/>
              <a:pathLst>
                <a:path w="9144000" h="697230">
                  <a:moveTo>
                    <a:pt x="5333" y="0"/>
                  </a:moveTo>
                  <a:lnTo>
                    <a:pt x="0" y="0"/>
                  </a:lnTo>
                  <a:lnTo>
                    <a:pt x="0" y="5333"/>
                  </a:lnTo>
                  <a:lnTo>
                    <a:pt x="5333" y="0"/>
                  </a:lnTo>
                  <a:close/>
                </a:path>
                <a:path w="9144000" h="697230">
                  <a:moveTo>
                    <a:pt x="9143999" y="5333"/>
                  </a:moveTo>
                  <a:lnTo>
                    <a:pt x="9139427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9143999" y="5333"/>
                  </a:lnTo>
                  <a:close/>
                </a:path>
                <a:path w="9144000" h="697230">
                  <a:moveTo>
                    <a:pt x="5333" y="688085"/>
                  </a:moveTo>
                  <a:lnTo>
                    <a:pt x="5333" y="5333"/>
                  </a:lnTo>
                  <a:lnTo>
                    <a:pt x="0" y="5333"/>
                  </a:lnTo>
                  <a:lnTo>
                    <a:pt x="0" y="688085"/>
                  </a:lnTo>
                  <a:lnTo>
                    <a:pt x="5333" y="688085"/>
                  </a:lnTo>
                  <a:close/>
                </a:path>
                <a:path w="9144000" h="697230">
                  <a:moveTo>
                    <a:pt x="9143999" y="688085"/>
                  </a:moveTo>
                  <a:lnTo>
                    <a:pt x="0" y="688085"/>
                  </a:lnTo>
                  <a:lnTo>
                    <a:pt x="5333" y="692657"/>
                  </a:lnTo>
                  <a:lnTo>
                    <a:pt x="5333" y="697229"/>
                  </a:lnTo>
                  <a:lnTo>
                    <a:pt x="9139427" y="697229"/>
                  </a:lnTo>
                  <a:lnTo>
                    <a:pt x="9139427" y="692657"/>
                  </a:lnTo>
                  <a:lnTo>
                    <a:pt x="9143999" y="688085"/>
                  </a:lnTo>
                  <a:close/>
                </a:path>
                <a:path w="9144000" h="697230">
                  <a:moveTo>
                    <a:pt x="5333" y="697229"/>
                  </a:moveTo>
                  <a:lnTo>
                    <a:pt x="5333" y="692657"/>
                  </a:lnTo>
                  <a:lnTo>
                    <a:pt x="0" y="688085"/>
                  </a:lnTo>
                  <a:lnTo>
                    <a:pt x="0" y="697229"/>
                  </a:lnTo>
                  <a:lnTo>
                    <a:pt x="5333" y="697229"/>
                  </a:lnTo>
                  <a:close/>
                </a:path>
                <a:path w="9144000" h="697230">
                  <a:moveTo>
                    <a:pt x="9144000" y="697229"/>
                  </a:moveTo>
                  <a:lnTo>
                    <a:pt x="9144000" y="0"/>
                  </a:lnTo>
                  <a:lnTo>
                    <a:pt x="9139427" y="0"/>
                  </a:lnTo>
                  <a:lnTo>
                    <a:pt x="9143999" y="5333"/>
                  </a:lnTo>
                  <a:lnTo>
                    <a:pt x="9143999" y="697229"/>
                  </a:lnTo>
                  <a:close/>
                </a:path>
                <a:path w="9144000" h="697230">
                  <a:moveTo>
                    <a:pt x="9143999" y="688085"/>
                  </a:moveTo>
                  <a:lnTo>
                    <a:pt x="9143999" y="5333"/>
                  </a:lnTo>
                  <a:lnTo>
                    <a:pt x="9139427" y="5333"/>
                  </a:lnTo>
                  <a:lnTo>
                    <a:pt x="9139427" y="688085"/>
                  </a:lnTo>
                  <a:lnTo>
                    <a:pt x="9143999" y="688085"/>
                  </a:lnTo>
                  <a:close/>
                </a:path>
                <a:path w="9144000" h="697230">
                  <a:moveTo>
                    <a:pt x="9143999" y="697229"/>
                  </a:moveTo>
                  <a:lnTo>
                    <a:pt x="9143999" y="688085"/>
                  </a:lnTo>
                  <a:lnTo>
                    <a:pt x="9139427" y="692657"/>
                  </a:lnTo>
                  <a:lnTo>
                    <a:pt x="9139427" y="697229"/>
                  </a:lnTo>
                  <a:lnTo>
                    <a:pt x="9143999" y="69722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57834" y="457580"/>
            <a:ext cx="9144000" cy="69215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702945">
              <a:lnSpc>
                <a:spcPct val="100000"/>
              </a:lnSpc>
              <a:spcBef>
                <a:spcPts val="850"/>
              </a:spcBef>
            </a:pPr>
            <a:r>
              <a:rPr sz="2800" spc="-10" dirty="0"/>
              <a:t>OBJETIVO DE </a:t>
            </a:r>
            <a:r>
              <a:rPr sz="2800" spc="-5" dirty="0"/>
              <a:t>LA </a:t>
            </a:r>
            <a:r>
              <a:rPr sz="2800" spc="-10" dirty="0"/>
              <a:t>POLÍTICA DE</a:t>
            </a:r>
            <a:r>
              <a:rPr sz="2800" spc="-380" dirty="0"/>
              <a:t> </a:t>
            </a:r>
            <a:r>
              <a:rPr sz="2800" spc="-15" dirty="0"/>
              <a:t>DIVIDENDOS</a:t>
            </a:r>
            <a:endParaRPr sz="2800"/>
          </a:p>
        </p:txBody>
      </p:sp>
      <p:grpSp>
        <p:nvGrpSpPr>
          <p:cNvPr id="10" name="object 10"/>
          <p:cNvGrpSpPr/>
          <p:nvPr/>
        </p:nvGrpSpPr>
        <p:grpSpPr>
          <a:xfrm>
            <a:off x="911352" y="1424177"/>
            <a:ext cx="8164830" cy="1442085"/>
            <a:chOff x="911352" y="1424177"/>
            <a:chExt cx="8164830" cy="1442085"/>
          </a:xfrm>
        </p:grpSpPr>
        <p:sp>
          <p:nvSpPr>
            <p:cNvPr id="11" name="object 11"/>
            <p:cNvSpPr/>
            <p:nvPr/>
          </p:nvSpPr>
          <p:spPr>
            <a:xfrm>
              <a:off x="925830" y="1438655"/>
              <a:ext cx="8136890" cy="1412875"/>
            </a:xfrm>
            <a:custGeom>
              <a:avLst/>
              <a:gdLst/>
              <a:ahLst/>
              <a:cxnLst/>
              <a:rect l="l" t="t" r="r" b="b"/>
              <a:pathLst>
                <a:path w="8136890" h="1412875">
                  <a:moveTo>
                    <a:pt x="8136635" y="1412747"/>
                  </a:moveTo>
                  <a:lnTo>
                    <a:pt x="8136635" y="0"/>
                  </a:lnTo>
                  <a:lnTo>
                    <a:pt x="0" y="0"/>
                  </a:lnTo>
                  <a:lnTo>
                    <a:pt x="0" y="1412748"/>
                  </a:lnTo>
                  <a:lnTo>
                    <a:pt x="8136635" y="14127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11352" y="1424177"/>
              <a:ext cx="8164830" cy="1442085"/>
            </a:xfrm>
            <a:custGeom>
              <a:avLst/>
              <a:gdLst/>
              <a:ahLst/>
              <a:cxnLst/>
              <a:rect l="l" t="t" r="r" b="b"/>
              <a:pathLst>
                <a:path w="8164830" h="1442085">
                  <a:moveTo>
                    <a:pt x="8164830" y="1434846"/>
                  </a:moveTo>
                  <a:lnTo>
                    <a:pt x="8164830" y="6858"/>
                  </a:lnTo>
                  <a:lnTo>
                    <a:pt x="8158733" y="0"/>
                  </a:lnTo>
                  <a:lnTo>
                    <a:pt x="6857" y="0"/>
                  </a:lnTo>
                  <a:lnTo>
                    <a:pt x="0" y="6858"/>
                  </a:lnTo>
                  <a:lnTo>
                    <a:pt x="0" y="1434846"/>
                  </a:lnTo>
                  <a:lnTo>
                    <a:pt x="6858" y="1441704"/>
                  </a:lnTo>
                  <a:lnTo>
                    <a:pt x="14478" y="1441704"/>
                  </a:lnTo>
                  <a:lnTo>
                    <a:pt x="14478" y="28956"/>
                  </a:lnTo>
                  <a:lnTo>
                    <a:pt x="28955" y="14478"/>
                  </a:lnTo>
                  <a:lnTo>
                    <a:pt x="28955" y="28956"/>
                  </a:lnTo>
                  <a:lnTo>
                    <a:pt x="8136635" y="28956"/>
                  </a:lnTo>
                  <a:lnTo>
                    <a:pt x="8136635" y="14478"/>
                  </a:lnTo>
                  <a:lnTo>
                    <a:pt x="8151114" y="28956"/>
                  </a:lnTo>
                  <a:lnTo>
                    <a:pt x="8151114" y="1441704"/>
                  </a:lnTo>
                  <a:lnTo>
                    <a:pt x="8158733" y="1441704"/>
                  </a:lnTo>
                  <a:lnTo>
                    <a:pt x="8164830" y="1434846"/>
                  </a:lnTo>
                  <a:close/>
                </a:path>
                <a:path w="8164830" h="1442085">
                  <a:moveTo>
                    <a:pt x="28955" y="28956"/>
                  </a:moveTo>
                  <a:lnTo>
                    <a:pt x="28955" y="14478"/>
                  </a:lnTo>
                  <a:lnTo>
                    <a:pt x="14478" y="28956"/>
                  </a:lnTo>
                  <a:lnTo>
                    <a:pt x="28955" y="28956"/>
                  </a:lnTo>
                  <a:close/>
                </a:path>
                <a:path w="8164830" h="1442085">
                  <a:moveTo>
                    <a:pt x="28955" y="1412748"/>
                  </a:moveTo>
                  <a:lnTo>
                    <a:pt x="28955" y="28956"/>
                  </a:lnTo>
                  <a:lnTo>
                    <a:pt x="14478" y="28956"/>
                  </a:lnTo>
                  <a:lnTo>
                    <a:pt x="14478" y="1412748"/>
                  </a:lnTo>
                  <a:lnTo>
                    <a:pt x="28955" y="1412748"/>
                  </a:lnTo>
                  <a:close/>
                </a:path>
                <a:path w="8164830" h="1442085">
                  <a:moveTo>
                    <a:pt x="8151114" y="1412748"/>
                  </a:moveTo>
                  <a:lnTo>
                    <a:pt x="14478" y="1412748"/>
                  </a:lnTo>
                  <a:lnTo>
                    <a:pt x="28955" y="1427226"/>
                  </a:lnTo>
                  <a:lnTo>
                    <a:pt x="28956" y="1441704"/>
                  </a:lnTo>
                  <a:lnTo>
                    <a:pt x="8136635" y="1441704"/>
                  </a:lnTo>
                  <a:lnTo>
                    <a:pt x="8136635" y="1427226"/>
                  </a:lnTo>
                  <a:lnTo>
                    <a:pt x="8151114" y="1412748"/>
                  </a:lnTo>
                  <a:close/>
                </a:path>
                <a:path w="8164830" h="1442085">
                  <a:moveTo>
                    <a:pt x="28956" y="1441704"/>
                  </a:moveTo>
                  <a:lnTo>
                    <a:pt x="28955" y="1427226"/>
                  </a:lnTo>
                  <a:lnTo>
                    <a:pt x="14478" y="1412748"/>
                  </a:lnTo>
                  <a:lnTo>
                    <a:pt x="14478" y="1441704"/>
                  </a:lnTo>
                  <a:lnTo>
                    <a:pt x="28956" y="1441704"/>
                  </a:lnTo>
                  <a:close/>
                </a:path>
                <a:path w="8164830" h="1442085">
                  <a:moveTo>
                    <a:pt x="8151114" y="28956"/>
                  </a:moveTo>
                  <a:lnTo>
                    <a:pt x="8136635" y="14478"/>
                  </a:lnTo>
                  <a:lnTo>
                    <a:pt x="8136635" y="28956"/>
                  </a:lnTo>
                  <a:lnTo>
                    <a:pt x="8151114" y="28956"/>
                  </a:lnTo>
                  <a:close/>
                </a:path>
                <a:path w="8164830" h="1442085">
                  <a:moveTo>
                    <a:pt x="8151114" y="1412748"/>
                  </a:moveTo>
                  <a:lnTo>
                    <a:pt x="8151114" y="28956"/>
                  </a:lnTo>
                  <a:lnTo>
                    <a:pt x="8136635" y="28956"/>
                  </a:lnTo>
                  <a:lnTo>
                    <a:pt x="8136635" y="1412748"/>
                  </a:lnTo>
                  <a:lnTo>
                    <a:pt x="8151114" y="1412748"/>
                  </a:lnTo>
                  <a:close/>
                </a:path>
                <a:path w="8164830" h="1442085">
                  <a:moveTo>
                    <a:pt x="8151114" y="1441704"/>
                  </a:moveTo>
                  <a:lnTo>
                    <a:pt x="8151114" y="1412748"/>
                  </a:lnTo>
                  <a:lnTo>
                    <a:pt x="8136635" y="1427226"/>
                  </a:lnTo>
                  <a:lnTo>
                    <a:pt x="8136635" y="1441704"/>
                  </a:lnTo>
                  <a:lnTo>
                    <a:pt x="8151114" y="14417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25830" y="1438655"/>
            <a:ext cx="8136890" cy="141287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92075" marR="76200" algn="just">
              <a:lnSpc>
                <a:spcPct val="79900"/>
              </a:lnSpc>
              <a:spcBef>
                <a:spcPts val="210"/>
              </a:spcBef>
            </a:pPr>
            <a:r>
              <a:rPr sz="2400" spc="-5" dirty="0">
                <a:latin typeface="Arial"/>
                <a:cs typeface="Arial"/>
              </a:rPr>
              <a:t>El objetivo que debe perseguir el Director Financiero en  relación con </a:t>
            </a:r>
            <a:r>
              <a:rPr sz="2400" dirty="0">
                <a:latin typeface="Arial"/>
                <a:cs typeface="Arial"/>
              </a:rPr>
              <a:t>la </a:t>
            </a:r>
            <a:r>
              <a:rPr sz="2400" spc="-5" dirty="0">
                <a:latin typeface="Arial"/>
                <a:cs typeface="Arial"/>
              </a:rPr>
              <a:t>política de dividendos es maximizar el valor  de la empresa 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al mismo tiempo garantizar el acceso </a:t>
            </a:r>
            <a:r>
              <a:rPr sz="2400" dirty="0">
                <a:latin typeface="Arial"/>
                <a:cs typeface="Arial"/>
              </a:rPr>
              <a:t>a  </a:t>
            </a:r>
            <a:r>
              <a:rPr sz="2400" spc="-10" dirty="0">
                <a:latin typeface="Arial"/>
                <a:cs typeface="Arial"/>
              </a:rPr>
              <a:t>una financiación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adecuada.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25830" y="4533900"/>
            <a:ext cx="8137525" cy="1972310"/>
            <a:chOff x="925830" y="4533900"/>
            <a:chExt cx="8137525" cy="1972310"/>
          </a:xfrm>
        </p:grpSpPr>
        <p:sp>
          <p:nvSpPr>
            <p:cNvPr id="15" name="object 15"/>
            <p:cNvSpPr/>
            <p:nvPr/>
          </p:nvSpPr>
          <p:spPr>
            <a:xfrm>
              <a:off x="925830" y="4533900"/>
              <a:ext cx="8136255" cy="1972310"/>
            </a:xfrm>
            <a:custGeom>
              <a:avLst/>
              <a:gdLst/>
              <a:ahLst/>
              <a:cxnLst/>
              <a:rect l="l" t="t" r="r" b="b"/>
              <a:pathLst>
                <a:path w="8136255" h="1972309">
                  <a:moveTo>
                    <a:pt x="8135873" y="1972056"/>
                  </a:moveTo>
                  <a:lnTo>
                    <a:pt x="8135873" y="0"/>
                  </a:lnTo>
                  <a:lnTo>
                    <a:pt x="0" y="0"/>
                  </a:lnTo>
                  <a:lnTo>
                    <a:pt x="0" y="1972056"/>
                  </a:lnTo>
                  <a:lnTo>
                    <a:pt x="8135873" y="19720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25830" y="4533899"/>
              <a:ext cx="8137525" cy="1972310"/>
            </a:xfrm>
            <a:custGeom>
              <a:avLst/>
              <a:gdLst/>
              <a:ahLst/>
              <a:cxnLst/>
              <a:rect l="l" t="t" r="r" b="b"/>
              <a:pathLst>
                <a:path w="8137525" h="1972309">
                  <a:moveTo>
                    <a:pt x="8137144" y="0"/>
                  </a:moveTo>
                  <a:lnTo>
                    <a:pt x="8135874" y="0"/>
                  </a:lnTo>
                  <a:lnTo>
                    <a:pt x="8135874" y="762"/>
                  </a:lnTo>
                  <a:lnTo>
                    <a:pt x="8135874" y="1971294"/>
                  </a:lnTo>
                  <a:lnTo>
                    <a:pt x="762" y="1971294"/>
                  </a:lnTo>
                  <a:lnTo>
                    <a:pt x="762" y="762"/>
                  </a:lnTo>
                  <a:lnTo>
                    <a:pt x="8135874" y="762"/>
                  </a:lnTo>
                  <a:lnTo>
                    <a:pt x="8135874" y="0"/>
                  </a:lnTo>
                  <a:lnTo>
                    <a:pt x="762" y="0"/>
                  </a:lnTo>
                  <a:lnTo>
                    <a:pt x="254" y="0"/>
                  </a:lnTo>
                  <a:lnTo>
                    <a:pt x="0" y="0"/>
                  </a:lnTo>
                  <a:lnTo>
                    <a:pt x="0" y="762"/>
                  </a:lnTo>
                  <a:lnTo>
                    <a:pt x="254" y="508"/>
                  </a:lnTo>
                  <a:lnTo>
                    <a:pt x="254" y="762"/>
                  </a:lnTo>
                  <a:lnTo>
                    <a:pt x="0" y="762"/>
                  </a:lnTo>
                  <a:lnTo>
                    <a:pt x="0" y="1971294"/>
                  </a:lnTo>
                  <a:lnTo>
                    <a:pt x="0" y="1972056"/>
                  </a:lnTo>
                  <a:lnTo>
                    <a:pt x="762" y="1972056"/>
                  </a:lnTo>
                  <a:lnTo>
                    <a:pt x="8135874" y="1972056"/>
                  </a:lnTo>
                  <a:lnTo>
                    <a:pt x="8137144" y="1972056"/>
                  </a:lnTo>
                  <a:lnTo>
                    <a:pt x="81371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018032" y="4478528"/>
            <a:ext cx="7974330" cy="15638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R="5080" algn="just">
              <a:lnSpc>
                <a:spcPct val="80000"/>
              </a:lnSpc>
              <a:spcBef>
                <a:spcPts val="675"/>
              </a:spcBef>
            </a:pPr>
            <a:r>
              <a:rPr sz="2400" spc="-5" dirty="0">
                <a:latin typeface="Arial"/>
                <a:cs typeface="Arial"/>
              </a:rPr>
              <a:t>Los dividendos constituyen para los accionistas un  indicador de indudable valor informativo acerca de la  </a:t>
            </a:r>
            <a:r>
              <a:rPr sz="2400" dirty="0" err="1" smtClean="0">
                <a:latin typeface="Arial"/>
                <a:cs typeface="Arial"/>
              </a:rPr>
              <a:t>sa</a:t>
            </a:r>
            <a:r>
              <a:rPr lang="es-AR" sz="2400" dirty="0" err="1" smtClean="0">
                <a:latin typeface="Arial"/>
                <a:cs typeface="Arial"/>
              </a:rPr>
              <a:t>lud</a:t>
            </a:r>
            <a:r>
              <a:rPr sz="2400" dirty="0" smtClean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económico-financiera de la empresa; son </a:t>
            </a:r>
            <a:r>
              <a:rPr sz="2400" spc="-5" dirty="0">
                <a:latin typeface="Arial"/>
                <a:cs typeface="Arial"/>
              </a:rPr>
              <a:t>algo  tangible, es una base objetiva para </a:t>
            </a:r>
            <a:r>
              <a:rPr sz="2400" spc="-5" dirty="0" err="1">
                <a:latin typeface="Arial"/>
                <a:cs typeface="Arial"/>
              </a:rPr>
              <a:t>suponer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  eficacia de la empresa (ganancias reales 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no sólo las  </a:t>
            </a:r>
            <a:r>
              <a:rPr sz="2400" spc="-10" dirty="0" err="1">
                <a:latin typeface="Arial"/>
                <a:cs typeface="Arial"/>
              </a:rPr>
              <a:t>contables</a:t>
            </a:r>
            <a:r>
              <a:rPr sz="2400" spc="-10" dirty="0" smtClean="0">
                <a:latin typeface="Arial"/>
                <a:cs typeface="Arial"/>
              </a:rPr>
              <a:t>)</a:t>
            </a:r>
            <a:r>
              <a:rPr lang="es-AR" sz="2400" spc="-10" dirty="0" smtClean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8744" y="1026413"/>
            <a:ext cx="8845550" cy="5962015"/>
            <a:chOff x="618744" y="1026413"/>
            <a:chExt cx="8845550" cy="5962015"/>
          </a:xfrm>
        </p:grpSpPr>
        <p:sp>
          <p:nvSpPr>
            <p:cNvPr id="3" name="object 3"/>
            <p:cNvSpPr/>
            <p:nvPr/>
          </p:nvSpPr>
          <p:spPr>
            <a:xfrm>
              <a:off x="708660" y="1078230"/>
              <a:ext cx="8642350" cy="5904230"/>
            </a:xfrm>
            <a:custGeom>
              <a:avLst/>
              <a:gdLst/>
              <a:ahLst/>
              <a:cxnLst/>
              <a:rect l="l" t="t" r="r" b="b"/>
              <a:pathLst>
                <a:path w="8642350" h="5904230">
                  <a:moveTo>
                    <a:pt x="8641842" y="5903976"/>
                  </a:moveTo>
                  <a:lnTo>
                    <a:pt x="8641842" y="0"/>
                  </a:lnTo>
                  <a:lnTo>
                    <a:pt x="0" y="0"/>
                  </a:lnTo>
                  <a:lnTo>
                    <a:pt x="0" y="5903976"/>
                  </a:lnTo>
                  <a:lnTo>
                    <a:pt x="8641842" y="59039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01802" y="1072133"/>
              <a:ext cx="8655685" cy="5916295"/>
            </a:xfrm>
            <a:custGeom>
              <a:avLst/>
              <a:gdLst/>
              <a:ahLst/>
              <a:cxnLst/>
              <a:rect l="l" t="t" r="r" b="b"/>
              <a:pathLst>
                <a:path w="8655685" h="5916295">
                  <a:moveTo>
                    <a:pt x="8655558" y="3048"/>
                  </a:moveTo>
                  <a:lnTo>
                    <a:pt x="8652510" y="0"/>
                  </a:lnTo>
                  <a:lnTo>
                    <a:pt x="8642604" y="0"/>
                  </a:lnTo>
                  <a:lnTo>
                    <a:pt x="8642604" y="12192"/>
                  </a:lnTo>
                  <a:lnTo>
                    <a:pt x="8642604" y="5903976"/>
                  </a:lnTo>
                  <a:lnTo>
                    <a:pt x="12941" y="5903976"/>
                  </a:lnTo>
                  <a:lnTo>
                    <a:pt x="12941" y="12192"/>
                  </a:lnTo>
                  <a:lnTo>
                    <a:pt x="8642604" y="12192"/>
                  </a:lnTo>
                  <a:lnTo>
                    <a:pt x="8642604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5913882"/>
                  </a:lnTo>
                  <a:lnTo>
                    <a:pt x="3048" y="5916168"/>
                  </a:lnTo>
                  <a:lnTo>
                    <a:pt x="6858" y="5916168"/>
                  </a:lnTo>
                  <a:lnTo>
                    <a:pt x="12941" y="5916168"/>
                  </a:lnTo>
                  <a:lnTo>
                    <a:pt x="8642604" y="5916168"/>
                  </a:lnTo>
                  <a:lnTo>
                    <a:pt x="8648700" y="5916168"/>
                  </a:lnTo>
                  <a:lnTo>
                    <a:pt x="8652510" y="5916168"/>
                  </a:lnTo>
                  <a:lnTo>
                    <a:pt x="8655558" y="5913882"/>
                  </a:lnTo>
                  <a:lnTo>
                    <a:pt x="8655558" y="30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18744" y="1026413"/>
              <a:ext cx="8845295" cy="80695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55726" y="2169413"/>
              <a:ext cx="2689860" cy="47015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55726" y="2971037"/>
              <a:ext cx="8579357" cy="4709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55726" y="3777996"/>
              <a:ext cx="4972050" cy="47015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20952" y="4579619"/>
              <a:ext cx="7943088" cy="114376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33144" y="6055613"/>
              <a:ext cx="7573518" cy="47015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87400" y="1095248"/>
            <a:ext cx="8490585" cy="5598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6228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La </a:t>
            </a:r>
            <a:r>
              <a:rPr sz="2200" spc="-10" dirty="0">
                <a:latin typeface="Arial"/>
                <a:cs typeface="Arial"/>
              </a:rPr>
              <a:t>junta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accionistas </a:t>
            </a:r>
            <a:r>
              <a:rPr sz="2200" spc="-5" dirty="0">
                <a:latin typeface="Arial"/>
                <a:cs typeface="Arial"/>
              </a:rPr>
              <a:t>en la </a:t>
            </a:r>
            <a:r>
              <a:rPr sz="2200" spc="-10" dirty="0">
                <a:latin typeface="Arial"/>
                <a:cs typeface="Arial"/>
              </a:rPr>
              <a:t>instancia que decide, </a:t>
            </a:r>
            <a:r>
              <a:rPr sz="2200" spc="-5" dirty="0">
                <a:latin typeface="Arial"/>
                <a:cs typeface="Arial"/>
              </a:rPr>
              <a:t>la </a:t>
            </a:r>
            <a:r>
              <a:rPr sz="2200" spc="-10" dirty="0" err="1">
                <a:latin typeface="Arial"/>
                <a:cs typeface="Arial"/>
              </a:rPr>
              <a:t>cual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lang="es-AR" sz="2200" spc="-10" dirty="0" smtClean="0">
                <a:latin typeface="Arial"/>
                <a:cs typeface="Arial"/>
              </a:rPr>
              <a:t>es </a:t>
            </a:r>
            <a:r>
              <a:rPr sz="2200" spc="-5" dirty="0" err="1" smtClean="0">
                <a:latin typeface="Arial"/>
                <a:cs typeface="Arial"/>
              </a:rPr>
              <a:t>en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una  fecha determinada procede 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9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declarar: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 dirty="0">
              <a:latin typeface="Arial"/>
              <a:cs typeface="Arial"/>
            </a:endParaRPr>
          </a:p>
          <a:p>
            <a:pPr marL="607695" indent="-414655">
              <a:lnSpc>
                <a:spcPct val="100000"/>
              </a:lnSpc>
              <a:buSzPct val="75000"/>
              <a:buFont typeface="Wingdings"/>
              <a:buChar char=""/>
              <a:tabLst>
                <a:tab pos="607695" algn="l"/>
                <a:tab pos="608330" algn="l"/>
              </a:tabLst>
            </a:pPr>
            <a:r>
              <a:rPr sz="2200" spc="-5" dirty="0">
                <a:latin typeface="Arial"/>
                <a:cs typeface="Arial"/>
              </a:rPr>
              <a:t>Si se </a:t>
            </a:r>
            <a:r>
              <a:rPr sz="2200" spc="-10" dirty="0">
                <a:latin typeface="Arial"/>
                <a:cs typeface="Arial"/>
              </a:rPr>
              <a:t>paga 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 no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"/>
            </a:pPr>
            <a:endParaRPr sz="3300" dirty="0">
              <a:latin typeface="Arial"/>
              <a:cs typeface="Arial"/>
            </a:endParaRPr>
          </a:p>
          <a:p>
            <a:pPr marL="637540" indent="-443230">
              <a:lnSpc>
                <a:spcPct val="100000"/>
              </a:lnSpc>
              <a:buSzPct val="75000"/>
              <a:buFont typeface="Wingdings"/>
              <a:buChar char=""/>
              <a:tabLst>
                <a:tab pos="636905" algn="l"/>
                <a:tab pos="637540" algn="l"/>
              </a:tabLst>
            </a:pPr>
            <a:r>
              <a:rPr sz="2200" spc="-10" dirty="0">
                <a:latin typeface="Arial"/>
                <a:cs typeface="Arial"/>
              </a:rPr>
              <a:t>Cuanto </a:t>
            </a:r>
            <a:r>
              <a:rPr lang="es-AR" sz="2200" spc="-5" dirty="0">
                <a:latin typeface="Arial"/>
                <a:cs typeface="Arial"/>
              </a:rPr>
              <a:t>s</a:t>
            </a:r>
            <a:r>
              <a:rPr sz="2200" spc="-5" dirty="0" smtClean="0">
                <a:latin typeface="Arial"/>
                <a:cs typeface="Arial"/>
              </a:rPr>
              <a:t>e </a:t>
            </a:r>
            <a:r>
              <a:rPr sz="2200" spc="-10" dirty="0">
                <a:latin typeface="Arial"/>
                <a:cs typeface="Arial"/>
              </a:rPr>
              <a:t>paga: Estará </a:t>
            </a:r>
            <a:r>
              <a:rPr sz="2200" spc="-5" dirty="0">
                <a:latin typeface="Arial"/>
                <a:cs typeface="Arial"/>
              </a:rPr>
              <a:t>en función al </a:t>
            </a:r>
            <a:r>
              <a:rPr sz="2200" spc="-10" dirty="0">
                <a:latin typeface="Arial"/>
                <a:cs typeface="Arial"/>
              </a:rPr>
              <a:t>importe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las</a:t>
            </a:r>
            <a:r>
              <a:rPr sz="2200" spc="16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ganancias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"/>
            </a:pPr>
            <a:endParaRPr sz="3300" dirty="0">
              <a:latin typeface="Arial"/>
              <a:cs typeface="Arial"/>
            </a:endParaRPr>
          </a:p>
          <a:p>
            <a:pPr marL="637540" indent="-443230">
              <a:lnSpc>
                <a:spcPct val="100000"/>
              </a:lnSpc>
              <a:buSzPct val="75000"/>
              <a:buFont typeface="Wingdings"/>
              <a:buChar char=""/>
              <a:tabLst>
                <a:tab pos="636905" algn="l"/>
                <a:tab pos="637540" algn="l"/>
              </a:tabLst>
            </a:pPr>
            <a:r>
              <a:rPr sz="2200" spc="-5" dirty="0">
                <a:latin typeface="Arial"/>
                <a:cs typeface="Arial"/>
              </a:rPr>
              <a:t>En </a:t>
            </a:r>
            <a:r>
              <a:rPr sz="2200" spc="-10" dirty="0">
                <a:latin typeface="Arial"/>
                <a:cs typeface="Arial"/>
              </a:rPr>
              <a:t>que </a:t>
            </a:r>
            <a:r>
              <a:rPr sz="2200" spc="-5" dirty="0">
                <a:latin typeface="Arial"/>
                <a:cs typeface="Arial"/>
              </a:rPr>
              <a:t>fecha, se fijan </a:t>
            </a:r>
            <a:r>
              <a:rPr sz="2200" spc="-10" dirty="0">
                <a:latin typeface="Arial"/>
                <a:cs typeface="Arial"/>
              </a:rPr>
              <a:t>dos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fechas: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 dirty="0">
              <a:latin typeface="Arial"/>
              <a:cs typeface="Arial"/>
            </a:endParaRPr>
          </a:p>
          <a:p>
            <a:pPr marL="911225" marR="5080" algn="just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-Fecha de registro: </a:t>
            </a:r>
            <a:r>
              <a:rPr sz="2200" spc="-10" dirty="0">
                <a:latin typeface="Arial"/>
                <a:cs typeface="Arial"/>
              </a:rPr>
              <a:t>Es </a:t>
            </a:r>
            <a:r>
              <a:rPr sz="2200" spc="-5" dirty="0">
                <a:latin typeface="Arial"/>
                <a:cs typeface="Arial"/>
              </a:rPr>
              <a:t>el corte que se hace de los nombres  </a:t>
            </a:r>
            <a:r>
              <a:rPr sz="2200" spc="-10" dirty="0">
                <a:latin typeface="Arial"/>
                <a:cs typeface="Arial"/>
              </a:rPr>
              <a:t>que estén registrados como accionistas </a:t>
            </a:r>
            <a:r>
              <a:rPr sz="2200" spc="-5" dirty="0">
                <a:latin typeface="Arial"/>
                <a:cs typeface="Arial"/>
              </a:rPr>
              <a:t>en una </a:t>
            </a:r>
            <a:r>
              <a:rPr sz="2200" spc="-10" dirty="0">
                <a:latin typeface="Arial"/>
                <a:cs typeface="Arial"/>
              </a:rPr>
              <a:t>determinada  </a:t>
            </a:r>
            <a:r>
              <a:rPr sz="2200" spc="-5" dirty="0">
                <a:latin typeface="Arial"/>
                <a:cs typeface="Arial"/>
              </a:rPr>
              <a:t>fecha, estos accionistas se llaman tenedores de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registro.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 dirty="0">
              <a:latin typeface="Arial"/>
              <a:cs typeface="Arial"/>
            </a:endParaRPr>
          </a:p>
          <a:p>
            <a:pPr marL="925830" algn="just">
              <a:lnSpc>
                <a:spcPct val="100000"/>
              </a:lnSpc>
            </a:pPr>
            <a:r>
              <a:rPr sz="2200" dirty="0">
                <a:latin typeface="Arial"/>
                <a:cs typeface="Arial"/>
              </a:rPr>
              <a:t>- </a:t>
            </a:r>
            <a:r>
              <a:rPr sz="2200" spc="-10" dirty="0">
                <a:latin typeface="Arial"/>
                <a:cs typeface="Arial"/>
              </a:rPr>
              <a:t>Fecha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pago: Fecha real </a:t>
            </a:r>
            <a:r>
              <a:rPr sz="2200" spc="-5" dirty="0">
                <a:latin typeface="Arial"/>
                <a:cs typeface="Arial"/>
              </a:rPr>
              <a:t>en la </a:t>
            </a:r>
            <a:r>
              <a:rPr sz="2200" spc="-10" dirty="0">
                <a:latin typeface="Arial"/>
                <a:cs typeface="Arial"/>
              </a:rPr>
              <a:t>que </a:t>
            </a:r>
            <a:r>
              <a:rPr sz="2200" spc="-5" dirty="0">
                <a:latin typeface="Arial"/>
                <a:cs typeface="Arial"/>
              </a:rPr>
              <a:t>se </a:t>
            </a:r>
            <a:r>
              <a:rPr sz="2200" spc="-10" dirty="0">
                <a:latin typeface="Arial"/>
                <a:cs typeface="Arial"/>
              </a:rPr>
              <a:t>efectúa </a:t>
            </a:r>
            <a:r>
              <a:rPr sz="2200" spc="-5" dirty="0">
                <a:latin typeface="Arial"/>
                <a:cs typeface="Arial"/>
              </a:rPr>
              <a:t>el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pago.</a:t>
            </a:r>
            <a:endParaRPr sz="2200" dirty="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57200" y="457199"/>
            <a:ext cx="9144000" cy="568960"/>
            <a:chOff x="457200" y="457199"/>
            <a:chExt cx="9144000" cy="568960"/>
          </a:xfrm>
        </p:grpSpPr>
        <p:sp>
          <p:nvSpPr>
            <p:cNvPr id="13" name="object 13"/>
            <p:cNvSpPr/>
            <p:nvPr/>
          </p:nvSpPr>
          <p:spPr>
            <a:xfrm>
              <a:off x="457200" y="457199"/>
              <a:ext cx="9144000" cy="549910"/>
            </a:xfrm>
            <a:custGeom>
              <a:avLst/>
              <a:gdLst/>
              <a:ahLst/>
              <a:cxnLst/>
              <a:rect l="l" t="t" r="r" b="b"/>
              <a:pathLst>
                <a:path w="9144000" h="549910">
                  <a:moveTo>
                    <a:pt x="9144000" y="549401"/>
                  </a:moveTo>
                  <a:lnTo>
                    <a:pt x="9144000" y="0"/>
                  </a:lnTo>
                  <a:lnTo>
                    <a:pt x="0" y="0"/>
                  </a:lnTo>
                  <a:lnTo>
                    <a:pt x="0" y="549401"/>
                  </a:lnTo>
                  <a:lnTo>
                    <a:pt x="9144000" y="5494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7200" y="457199"/>
              <a:ext cx="9144000" cy="568960"/>
            </a:xfrm>
            <a:custGeom>
              <a:avLst/>
              <a:gdLst/>
              <a:ahLst/>
              <a:cxnLst/>
              <a:rect l="l" t="t" r="r" b="b"/>
              <a:pathLst>
                <a:path w="9144000" h="568960">
                  <a:moveTo>
                    <a:pt x="9144000" y="19050"/>
                  </a:moveTo>
                  <a:lnTo>
                    <a:pt x="9124950" y="0"/>
                  </a:lnTo>
                  <a:lnTo>
                    <a:pt x="0" y="0"/>
                  </a:lnTo>
                  <a:lnTo>
                    <a:pt x="0" y="19050"/>
                  </a:lnTo>
                  <a:lnTo>
                    <a:pt x="19049" y="0"/>
                  </a:lnTo>
                  <a:lnTo>
                    <a:pt x="19049" y="19050"/>
                  </a:lnTo>
                  <a:lnTo>
                    <a:pt x="9144000" y="19050"/>
                  </a:lnTo>
                  <a:close/>
                </a:path>
                <a:path w="9144000" h="568960">
                  <a:moveTo>
                    <a:pt x="19049" y="19050"/>
                  </a:moveTo>
                  <a:lnTo>
                    <a:pt x="19049" y="0"/>
                  </a:lnTo>
                  <a:lnTo>
                    <a:pt x="0" y="19050"/>
                  </a:lnTo>
                  <a:lnTo>
                    <a:pt x="19049" y="19050"/>
                  </a:lnTo>
                  <a:close/>
                </a:path>
                <a:path w="9144000" h="568960">
                  <a:moveTo>
                    <a:pt x="19049" y="530352"/>
                  </a:moveTo>
                  <a:lnTo>
                    <a:pt x="19049" y="19050"/>
                  </a:lnTo>
                  <a:lnTo>
                    <a:pt x="0" y="19050"/>
                  </a:lnTo>
                  <a:lnTo>
                    <a:pt x="0" y="530352"/>
                  </a:lnTo>
                  <a:lnTo>
                    <a:pt x="19049" y="530352"/>
                  </a:lnTo>
                  <a:close/>
                </a:path>
                <a:path w="9144000" h="568960">
                  <a:moveTo>
                    <a:pt x="9144000" y="530352"/>
                  </a:moveTo>
                  <a:lnTo>
                    <a:pt x="0" y="530352"/>
                  </a:lnTo>
                  <a:lnTo>
                    <a:pt x="19050" y="549402"/>
                  </a:lnTo>
                  <a:lnTo>
                    <a:pt x="19050" y="568452"/>
                  </a:lnTo>
                  <a:lnTo>
                    <a:pt x="9124950" y="568452"/>
                  </a:lnTo>
                  <a:lnTo>
                    <a:pt x="9124950" y="549402"/>
                  </a:lnTo>
                  <a:lnTo>
                    <a:pt x="9144000" y="530352"/>
                  </a:lnTo>
                  <a:close/>
                </a:path>
                <a:path w="9144000" h="568960">
                  <a:moveTo>
                    <a:pt x="19050" y="568452"/>
                  </a:moveTo>
                  <a:lnTo>
                    <a:pt x="19050" y="549402"/>
                  </a:lnTo>
                  <a:lnTo>
                    <a:pt x="0" y="530352"/>
                  </a:lnTo>
                  <a:lnTo>
                    <a:pt x="0" y="568452"/>
                  </a:lnTo>
                  <a:lnTo>
                    <a:pt x="19050" y="568452"/>
                  </a:lnTo>
                  <a:close/>
                </a:path>
                <a:path w="9144000" h="568960">
                  <a:moveTo>
                    <a:pt x="9144000" y="19050"/>
                  </a:moveTo>
                  <a:lnTo>
                    <a:pt x="9144000" y="0"/>
                  </a:lnTo>
                  <a:lnTo>
                    <a:pt x="9124950" y="0"/>
                  </a:lnTo>
                  <a:lnTo>
                    <a:pt x="9144000" y="19050"/>
                  </a:lnTo>
                  <a:close/>
                </a:path>
                <a:path w="9144000" h="568960">
                  <a:moveTo>
                    <a:pt x="9144000" y="530352"/>
                  </a:moveTo>
                  <a:lnTo>
                    <a:pt x="9144000" y="19050"/>
                  </a:lnTo>
                  <a:lnTo>
                    <a:pt x="9124950" y="19050"/>
                  </a:lnTo>
                  <a:lnTo>
                    <a:pt x="9124950" y="530352"/>
                  </a:lnTo>
                  <a:lnTo>
                    <a:pt x="9144000" y="530352"/>
                  </a:lnTo>
                  <a:close/>
                </a:path>
                <a:path w="9144000" h="568960">
                  <a:moveTo>
                    <a:pt x="9144000" y="568452"/>
                  </a:moveTo>
                  <a:lnTo>
                    <a:pt x="9144000" y="530352"/>
                  </a:lnTo>
                  <a:lnTo>
                    <a:pt x="9124950" y="549402"/>
                  </a:lnTo>
                  <a:lnTo>
                    <a:pt x="9124950" y="568452"/>
                  </a:lnTo>
                  <a:lnTo>
                    <a:pt x="9144000" y="5684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57834" y="457580"/>
            <a:ext cx="9144000" cy="54991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R="12065" algn="ctr">
              <a:lnSpc>
                <a:spcPct val="100000"/>
              </a:lnSpc>
              <a:spcBef>
                <a:spcPts val="285"/>
              </a:spcBef>
            </a:pPr>
            <a:r>
              <a:rPr sz="2800" spc="-15" dirty="0"/>
              <a:t>PROCEDIMIENTO </a:t>
            </a:r>
            <a:r>
              <a:rPr sz="2800" spc="-50" dirty="0"/>
              <a:t>PARA </a:t>
            </a:r>
            <a:r>
              <a:rPr sz="2800" spc="-5" dirty="0"/>
              <a:t>EL</a:t>
            </a:r>
            <a:r>
              <a:rPr sz="2800" spc="-375" dirty="0"/>
              <a:t> </a:t>
            </a:r>
            <a:r>
              <a:rPr sz="2800" spc="-65" dirty="0"/>
              <a:t>PAGO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7206" y="1464885"/>
            <a:ext cx="8669655" cy="5645785"/>
            <a:chOff x="767333" y="1424177"/>
            <a:chExt cx="8669655" cy="5645785"/>
          </a:xfrm>
        </p:grpSpPr>
        <p:sp>
          <p:nvSpPr>
            <p:cNvPr id="3" name="object 3"/>
            <p:cNvSpPr/>
            <p:nvPr/>
          </p:nvSpPr>
          <p:spPr>
            <a:xfrm>
              <a:off x="781049" y="1438655"/>
              <a:ext cx="8641080" cy="5617210"/>
            </a:xfrm>
            <a:custGeom>
              <a:avLst/>
              <a:gdLst/>
              <a:ahLst/>
              <a:cxnLst/>
              <a:rect l="l" t="t" r="r" b="b"/>
              <a:pathLst>
                <a:path w="8641080" h="5617209">
                  <a:moveTo>
                    <a:pt x="8641080" y="5616702"/>
                  </a:moveTo>
                  <a:lnTo>
                    <a:pt x="8641080" y="0"/>
                  </a:lnTo>
                  <a:lnTo>
                    <a:pt x="0" y="0"/>
                  </a:lnTo>
                  <a:lnTo>
                    <a:pt x="0" y="5616702"/>
                  </a:lnTo>
                  <a:lnTo>
                    <a:pt x="8641080" y="56167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7334" y="1424177"/>
              <a:ext cx="8669655" cy="5645785"/>
            </a:xfrm>
            <a:custGeom>
              <a:avLst/>
              <a:gdLst/>
              <a:ahLst/>
              <a:cxnLst/>
              <a:rect l="l" t="t" r="r" b="b"/>
              <a:pathLst>
                <a:path w="8669655" h="5645784">
                  <a:moveTo>
                    <a:pt x="8669274" y="6858"/>
                  </a:moveTo>
                  <a:lnTo>
                    <a:pt x="8662416" y="0"/>
                  </a:lnTo>
                  <a:lnTo>
                    <a:pt x="8640318" y="0"/>
                  </a:lnTo>
                  <a:lnTo>
                    <a:pt x="8640318" y="28956"/>
                  </a:lnTo>
                  <a:lnTo>
                    <a:pt x="8640318" y="5616702"/>
                  </a:lnTo>
                  <a:lnTo>
                    <a:pt x="28194" y="5616702"/>
                  </a:lnTo>
                  <a:lnTo>
                    <a:pt x="28194" y="28956"/>
                  </a:lnTo>
                  <a:lnTo>
                    <a:pt x="8640318" y="28956"/>
                  </a:lnTo>
                  <a:lnTo>
                    <a:pt x="8640318" y="0"/>
                  </a:lnTo>
                  <a:lnTo>
                    <a:pt x="6096" y="0"/>
                  </a:lnTo>
                  <a:lnTo>
                    <a:pt x="0" y="6858"/>
                  </a:lnTo>
                  <a:lnTo>
                    <a:pt x="0" y="5638800"/>
                  </a:lnTo>
                  <a:lnTo>
                    <a:pt x="6096" y="5645658"/>
                  </a:lnTo>
                  <a:lnTo>
                    <a:pt x="13716" y="5645658"/>
                  </a:lnTo>
                  <a:lnTo>
                    <a:pt x="28194" y="5645658"/>
                  </a:lnTo>
                  <a:lnTo>
                    <a:pt x="8640318" y="5645658"/>
                  </a:lnTo>
                  <a:lnTo>
                    <a:pt x="8654796" y="5645658"/>
                  </a:lnTo>
                  <a:lnTo>
                    <a:pt x="8662416" y="5645658"/>
                  </a:lnTo>
                  <a:lnTo>
                    <a:pt x="8669274" y="5638800"/>
                  </a:lnTo>
                  <a:lnTo>
                    <a:pt x="8669274" y="68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60552" y="1425193"/>
            <a:ext cx="8482965" cy="565848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55600" marR="7620" indent="-342900">
              <a:lnSpc>
                <a:spcPts val="2410"/>
              </a:lnSpc>
              <a:spcBef>
                <a:spcPts val="375"/>
              </a:spcBef>
              <a:buSzPct val="75000"/>
              <a:buFont typeface="Wingdings"/>
              <a:buChar char=""/>
              <a:tabLst>
                <a:tab pos="354965" algn="l"/>
                <a:tab pos="355600" algn="l"/>
                <a:tab pos="894080" algn="l"/>
                <a:tab pos="2008505" algn="l"/>
                <a:tab pos="2548255" algn="l"/>
                <a:tab pos="4111625" algn="l"/>
                <a:tab pos="5146040" algn="l"/>
                <a:tab pos="6074410" algn="l"/>
                <a:tab pos="6520180" algn="l"/>
                <a:tab pos="7571740" algn="l"/>
                <a:tab pos="8110855" algn="l"/>
              </a:tabLst>
            </a:pPr>
            <a:r>
              <a:rPr sz="2200" spc="-10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a	</a:t>
            </a:r>
            <a:r>
              <a:rPr sz="2200" spc="-10" dirty="0">
                <a:latin typeface="Arial"/>
                <a:cs typeface="Arial"/>
              </a:rPr>
              <a:t>po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spc="-10" dirty="0">
                <a:latin typeface="Times New Roman"/>
                <a:cs typeface="Times New Roman"/>
              </a:rPr>
              <a:t>í</a:t>
            </a:r>
            <a:r>
              <a:rPr sz="2200" spc="-5" dirty="0">
                <a:latin typeface="Arial"/>
                <a:cs typeface="Arial"/>
              </a:rPr>
              <a:t>tic</a:t>
            </a:r>
            <a:r>
              <a:rPr sz="2200" dirty="0">
                <a:latin typeface="Arial"/>
                <a:cs typeface="Arial"/>
              </a:rPr>
              <a:t>a	</a:t>
            </a:r>
            <a:r>
              <a:rPr sz="2200" spc="-5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divid</a:t>
            </a:r>
            <a:r>
              <a:rPr sz="2200" spc="-2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ndo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5" dirty="0">
                <a:latin typeface="Arial"/>
                <a:cs typeface="Arial"/>
              </a:rPr>
              <a:t>influy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sobr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a	</a:t>
            </a:r>
            <a:r>
              <a:rPr sz="2200" spc="-1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ctitu</a:t>
            </a:r>
            <a:r>
              <a:rPr sz="2200" dirty="0">
                <a:latin typeface="Arial"/>
                <a:cs typeface="Arial"/>
              </a:rPr>
              <a:t>d	</a:t>
            </a:r>
            <a:r>
              <a:rPr sz="2200" spc="10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los  </a:t>
            </a:r>
            <a:r>
              <a:rPr sz="2200" spc="-10" dirty="0">
                <a:latin typeface="Arial"/>
                <a:cs typeface="Arial"/>
              </a:rPr>
              <a:t>inversores.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"/>
            </a:pPr>
            <a:endParaRPr sz="2800">
              <a:latin typeface="Arial"/>
              <a:cs typeface="Arial"/>
            </a:endParaRPr>
          </a:p>
          <a:p>
            <a:pPr marL="354965" marR="5080" indent="-342900">
              <a:lnSpc>
                <a:spcPts val="2510"/>
              </a:lnSpc>
              <a:buSzPct val="75000"/>
              <a:buFont typeface="Wingdings"/>
              <a:buChar char=""/>
              <a:tabLst>
                <a:tab pos="354965" algn="l"/>
                <a:tab pos="355600" algn="l"/>
                <a:tab pos="849630" algn="l"/>
                <a:tab pos="1920875" algn="l"/>
                <a:tab pos="2416810" algn="l"/>
                <a:tab pos="3939540" algn="l"/>
                <a:tab pos="4930775" algn="l"/>
                <a:tab pos="5814060" algn="l"/>
                <a:tab pos="6218555" algn="l"/>
                <a:tab pos="6931659" algn="l"/>
                <a:tab pos="8329930" algn="l"/>
              </a:tabLst>
            </a:pPr>
            <a:r>
              <a:rPr sz="2200" spc="-10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a	</a:t>
            </a:r>
            <a:r>
              <a:rPr sz="2200" spc="-10" dirty="0">
                <a:latin typeface="Arial"/>
                <a:cs typeface="Arial"/>
              </a:rPr>
              <a:t>po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spc="-10" dirty="0">
                <a:latin typeface="Times New Roman"/>
                <a:cs typeface="Times New Roman"/>
              </a:rPr>
              <a:t>í</a:t>
            </a:r>
            <a:r>
              <a:rPr sz="2200" spc="-5" dirty="0">
                <a:latin typeface="Arial"/>
                <a:cs typeface="Arial"/>
              </a:rPr>
              <a:t>tic</a:t>
            </a:r>
            <a:r>
              <a:rPr sz="2200" dirty="0">
                <a:latin typeface="Arial"/>
                <a:cs typeface="Arial"/>
              </a:rPr>
              <a:t>a	</a:t>
            </a:r>
            <a:r>
              <a:rPr sz="2200" spc="-5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divid</a:t>
            </a:r>
            <a:r>
              <a:rPr sz="2200" spc="1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ndo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5" dirty="0">
                <a:latin typeface="Arial"/>
                <a:cs typeface="Arial"/>
              </a:rPr>
              <a:t>influy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sobr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l	</a:t>
            </a:r>
            <a:r>
              <a:rPr sz="2200" spc="-5" dirty="0">
                <a:latin typeface="Arial"/>
                <a:cs typeface="Arial"/>
              </a:rPr>
              <a:t>pla</a:t>
            </a:r>
            <a:r>
              <a:rPr sz="2200" dirty="0">
                <a:latin typeface="Arial"/>
                <a:cs typeface="Arial"/>
              </a:rPr>
              <a:t>n	</a:t>
            </a:r>
            <a:r>
              <a:rPr sz="2200" spc="-5" dirty="0">
                <a:latin typeface="Arial"/>
                <a:cs typeface="Arial"/>
              </a:rPr>
              <a:t>financier</a:t>
            </a:r>
            <a:r>
              <a:rPr sz="2200" dirty="0">
                <a:latin typeface="Arial"/>
                <a:cs typeface="Arial"/>
              </a:rPr>
              <a:t>o	y  </a:t>
            </a:r>
            <a:r>
              <a:rPr sz="2200" spc="-10" dirty="0">
                <a:latin typeface="Arial"/>
                <a:cs typeface="Arial"/>
              </a:rPr>
              <a:t>presupuesto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capital </a:t>
            </a:r>
            <a:r>
              <a:rPr sz="2200" spc="-5" dirty="0">
                <a:latin typeface="Arial"/>
                <a:cs typeface="Arial"/>
              </a:rPr>
              <a:t>de la</a:t>
            </a:r>
            <a:r>
              <a:rPr sz="2200" spc="3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empresa.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"/>
            </a:pP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Afecta la posici</a:t>
            </a:r>
            <a:r>
              <a:rPr sz="2200" spc="-5" dirty="0">
                <a:latin typeface="Times New Roman"/>
                <a:cs typeface="Times New Roman"/>
              </a:rPr>
              <a:t>ó</a:t>
            </a:r>
            <a:r>
              <a:rPr sz="2200" spc="-5" dirty="0">
                <a:latin typeface="Arial"/>
                <a:cs typeface="Arial"/>
              </a:rPr>
              <a:t>n </a:t>
            </a:r>
            <a:r>
              <a:rPr sz="2200" spc="-10" dirty="0">
                <a:latin typeface="Arial"/>
                <a:cs typeface="Arial"/>
              </a:rPr>
              <a:t>del </a:t>
            </a:r>
            <a:r>
              <a:rPr sz="2200" spc="-5" dirty="0">
                <a:latin typeface="Arial"/>
                <a:cs typeface="Arial"/>
              </a:rPr>
              <a:t>flujo de </a:t>
            </a:r>
            <a:r>
              <a:rPr sz="2200" spc="-10" dirty="0">
                <a:latin typeface="Arial"/>
                <a:cs typeface="Arial"/>
              </a:rPr>
              <a:t>efectivo </a:t>
            </a:r>
            <a:r>
              <a:rPr sz="2200" spc="-5" dirty="0">
                <a:latin typeface="Arial"/>
                <a:cs typeface="Arial"/>
              </a:rPr>
              <a:t>de la</a:t>
            </a:r>
            <a:r>
              <a:rPr sz="2200" spc="-10" dirty="0">
                <a:latin typeface="Arial"/>
                <a:cs typeface="Arial"/>
              </a:rPr>
              <a:t> empresa.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"/>
            </a:pPr>
            <a:endParaRPr sz="3150">
              <a:latin typeface="Arial"/>
              <a:cs typeface="Arial"/>
            </a:endParaRPr>
          </a:p>
          <a:p>
            <a:pPr marL="354965" marR="310515" indent="-342900">
              <a:lnSpc>
                <a:spcPts val="2410"/>
              </a:lnSpc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La </a:t>
            </a:r>
            <a:r>
              <a:rPr sz="2200" spc="-10" dirty="0">
                <a:latin typeface="Arial"/>
                <a:cs typeface="Arial"/>
              </a:rPr>
              <a:t>pol</a:t>
            </a:r>
            <a:r>
              <a:rPr sz="2200" spc="-10" dirty="0">
                <a:latin typeface="Times New Roman"/>
                <a:cs typeface="Times New Roman"/>
              </a:rPr>
              <a:t>í</a:t>
            </a:r>
            <a:r>
              <a:rPr sz="2200" spc="-10" dirty="0">
                <a:latin typeface="Arial"/>
                <a:cs typeface="Arial"/>
              </a:rPr>
              <a:t>tica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dividendos disminuye </a:t>
            </a: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patrimonio </a:t>
            </a:r>
            <a:r>
              <a:rPr sz="2200" dirty="0">
                <a:latin typeface="Arial"/>
                <a:cs typeface="Arial"/>
              </a:rPr>
              <a:t>y </a:t>
            </a:r>
            <a:r>
              <a:rPr sz="2200" spc="-5" dirty="0">
                <a:latin typeface="Arial"/>
                <a:cs typeface="Arial"/>
              </a:rPr>
              <a:t>de tal </a:t>
            </a:r>
            <a:r>
              <a:rPr sz="2200" spc="-10" dirty="0">
                <a:latin typeface="Arial"/>
                <a:cs typeface="Arial"/>
              </a:rPr>
              <a:t>modo  aumenta </a:t>
            </a: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ratio (deuda </a:t>
            </a:r>
            <a:r>
              <a:rPr sz="2200" dirty="0">
                <a:latin typeface="Arial"/>
                <a:cs typeface="Arial"/>
              </a:rPr>
              <a:t>/</a:t>
            </a:r>
            <a:r>
              <a:rPr sz="2200" spc="7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patrimonio).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"/>
            </a:pPr>
            <a:endParaRPr sz="3050">
              <a:latin typeface="Arial"/>
              <a:cs typeface="Arial"/>
            </a:endParaRPr>
          </a:p>
          <a:p>
            <a:pPr marL="355600" marR="137795" indent="-342900">
              <a:lnSpc>
                <a:spcPts val="2400"/>
              </a:lnSpc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Si se </a:t>
            </a:r>
            <a:r>
              <a:rPr sz="2200" spc="-10" dirty="0">
                <a:latin typeface="Arial"/>
                <a:cs typeface="Arial"/>
              </a:rPr>
              <a:t>pagan mayores dividendos </a:t>
            </a:r>
            <a:r>
              <a:rPr sz="2200" spc="-5" dirty="0">
                <a:latin typeface="Arial"/>
                <a:cs typeface="Arial"/>
              </a:rPr>
              <a:t>en </a:t>
            </a:r>
            <a:r>
              <a:rPr sz="2200" spc="-10" dirty="0">
                <a:latin typeface="Arial"/>
                <a:cs typeface="Arial"/>
              </a:rPr>
              <a:t>efectivo aumentará </a:t>
            </a: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precio  </a:t>
            </a:r>
            <a:r>
              <a:rPr sz="2200" spc="-5" dirty="0">
                <a:latin typeface="Arial"/>
                <a:cs typeface="Arial"/>
              </a:rPr>
              <a:t>de las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acciones.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"/>
            </a:pPr>
            <a:endParaRPr sz="3050">
              <a:latin typeface="Arial"/>
              <a:cs typeface="Arial"/>
            </a:endParaRPr>
          </a:p>
          <a:p>
            <a:pPr marL="355600" marR="7620" indent="-342900">
              <a:lnSpc>
                <a:spcPts val="2400"/>
              </a:lnSpc>
              <a:buSzPct val="75000"/>
              <a:buFont typeface="Wingdings"/>
              <a:buChar char=""/>
              <a:tabLst>
                <a:tab pos="354965" algn="l"/>
                <a:tab pos="355600" algn="l"/>
                <a:tab pos="772795" algn="l"/>
                <a:tab pos="1236345" algn="l"/>
                <a:tab pos="2650490" algn="l"/>
                <a:tab pos="3178175" algn="l"/>
                <a:tab pos="4683760" algn="l"/>
                <a:tab pos="5164455" algn="l"/>
                <a:tab pos="6296025" algn="l"/>
                <a:tab pos="6760209" algn="l"/>
                <a:tab pos="8157209" algn="l"/>
              </a:tabLst>
            </a:pP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i	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10" dirty="0">
                <a:latin typeface="Arial"/>
                <a:cs typeface="Arial"/>
              </a:rPr>
              <a:t>au</a:t>
            </a:r>
            <a:r>
              <a:rPr sz="2200" spc="5" dirty="0">
                <a:latin typeface="Arial"/>
                <a:cs typeface="Arial"/>
              </a:rPr>
              <a:t>m</a:t>
            </a:r>
            <a:r>
              <a:rPr sz="2200" spc="-10" dirty="0">
                <a:latin typeface="Arial"/>
                <a:cs typeface="Arial"/>
              </a:rPr>
              <a:t>enta</a:t>
            </a:r>
            <a:r>
              <a:rPr sz="2200" dirty="0">
                <a:latin typeface="Arial"/>
                <a:cs typeface="Arial"/>
              </a:rPr>
              <a:t>n	</a:t>
            </a:r>
            <a:r>
              <a:rPr sz="2200" spc="-10" dirty="0">
                <a:latin typeface="Arial"/>
                <a:cs typeface="Arial"/>
              </a:rPr>
              <a:t>lo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10" dirty="0">
                <a:latin typeface="Arial"/>
                <a:cs typeface="Arial"/>
              </a:rPr>
              <a:t>dividendo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10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n	</a:t>
            </a:r>
            <a:r>
              <a:rPr sz="2200" spc="-10" dirty="0">
                <a:latin typeface="Arial"/>
                <a:cs typeface="Arial"/>
              </a:rPr>
              <a:t>efectiv</a:t>
            </a:r>
            <a:r>
              <a:rPr sz="2200" dirty="0">
                <a:latin typeface="Arial"/>
                <a:cs typeface="Arial"/>
              </a:rPr>
              <a:t>o	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e	</a:t>
            </a:r>
            <a:r>
              <a:rPr sz="2200" spc="-10" dirty="0">
                <a:latin typeface="Arial"/>
                <a:cs typeface="Arial"/>
              </a:rPr>
              <a:t>dispondr</a:t>
            </a:r>
            <a:r>
              <a:rPr sz="2200" dirty="0">
                <a:latin typeface="Arial"/>
                <a:cs typeface="Arial"/>
              </a:rPr>
              <a:t>á	</a:t>
            </a:r>
            <a:r>
              <a:rPr sz="2200" spc="-10" dirty="0">
                <a:latin typeface="Arial"/>
                <a:cs typeface="Arial"/>
              </a:rPr>
              <a:t>de  menor cantidad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efectivo para </a:t>
            </a:r>
            <a:r>
              <a:rPr sz="2200" spc="-5" dirty="0">
                <a:latin typeface="Arial"/>
                <a:cs typeface="Arial"/>
              </a:rPr>
              <a:t>su</a:t>
            </a:r>
            <a:r>
              <a:rPr sz="2200" spc="1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reinversión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57200" y="457199"/>
            <a:ext cx="9144000" cy="830580"/>
            <a:chOff x="457200" y="457199"/>
            <a:chExt cx="9144000" cy="830580"/>
          </a:xfrm>
        </p:grpSpPr>
        <p:sp>
          <p:nvSpPr>
            <p:cNvPr id="7" name="object 7"/>
            <p:cNvSpPr/>
            <p:nvPr/>
          </p:nvSpPr>
          <p:spPr>
            <a:xfrm>
              <a:off x="457200" y="457199"/>
              <a:ext cx="9144000" cy="816610"/>
            </a:xfrm>
            <a:custGeom>
              <a:avLst/>
              <a:gdLst/>
              <a:ahLst/>
              <a:cxnLst/>
              <a:rect l="l" t="t" r="r" b="b"/>
              <a:pathLst>
                <a:path w="9144000" h="816610">
                  <a:moveTo>
                    <a:pt x="9144000" y="816101"/>
                  </a:moveTo>
                  <a:lnTo>
                    <a:pt x="9144000" y="0"/>
                  </a:lnTo>
                  <a:lnTo>
                    <a:pt x="0" y="0"/>
                  </a:lnTo>
                  <a:lnTo>
                    <a:pt x="0" y="816102"/>
                  </a:lnTo>
                  <a:lnTo>
                    <a:pt x="9144000" y="8161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7200" y="457199"/>
              <a:ext cx="9144000" cy="830580"/>
            </a:xfrm>
            <a:custGeom>
              <a:avLst/>
              <a:gdLst/>
              <a:ahLst/>
              <a:cxnLst/>
              <a:rect l="l" t="t" r="r" b="b"/>
              <a:pathLst>
                <a:path w="9144000" h="830580">
                  <a:moveTo>
                    <a:pt x="9143999" y="14478"/>
                  </a:moveTo>
                  <a:lnTo>
                    <a:pt x="9130283" y="0"/>
                  </a:lnTo>
                  <a:lnTo>
                    <a:pt x="0" y="0"/>
                  </a:lnTo>
                  <a:lnTo>
                    <a:pt x="0" y="14478"/>
                  </a:lnTo>
                  <a:lnTo>
                    <a:pt x="14477" y="0"/>
                  </a:lnTo>
                  <a:lnTo>
                    <a:pt x="14477" y="14478"/>
                  </a:lnTo>
                  <a:lnTo>
                    <a:pt x="9143999" y="14478"/>
                  </a:lnTo>
                  <a:close/>
                </a:path>
                <a:path w="9144000" h="830580">
                  <a:moveTo>
                    <a:pt x="14477" y="14478"/>
                  </a:moveTo>
                  <a:lnTo>
                    <a:pt x="14477" y="0"/>
                  </a:lnTo>
                  <a:lnTo>
                    <a:pt x="0" y="14478"/>
                  </a:lnTo>
                  <a:lnTo>
                    <a:pt x="14477" y="14478"/>
                  </a:lnTo>
                  <a:close/>
                </a:path>
                <a:path w="9144000" h="830580">
                  <a:moveTo>
                    <a:pt x="14477" y="802386"/>
                  </a:moveTo>
                  <a:lnTo>
                    <a:pt x="14477" y="14478"/>
                  </a:lnTo>
                  <a:lnTo>
                    <a:pt x="0" y="14478"/>
                  </a:lnTo>
                  <a:lnTo>
                    <a:pt x="0" y="802386"/>
                  </a:lnTo>
                  <a:lnTo>
                    <a:pt x="14477" y="802386"/>
                  </a:lnTo>
                  <a:close/>
                </a:path>
                <a:path w="9144000" h="830580">
                  <a:moveTo>
                    <a:pt x="9143999" y="802386"/>
                  </a:moveTo>
                  <a:lnTo>
                    <a:pt x="0" y="802386"/>
                  </a:lnTo>
                  <a:lnTo>
                    <a:pt x="14477" y="816102"/>
                  </a:lnTo>
                  <a:lnTo>
                    <a:pt x="14477" y="830580"/>
                  </a:lnTo>
                  <a:lnTo>
                    <a:pt x="9130283" y="830580"/>
                  </a:lnTo>
                  <a:lnTo>
                    <a:pt x="9130283" y="816102"/>
                  </a:lnTo>
                  <a:lnTo>
                    <a:pt x="9143999" y="802386"/>
                  </a:lnTo>
                  <a:close/>
                </a:path>
                <a:path w="9144000" h="830580">
                  <a:moveTo>
                    <a:pt x="14477" y="830580"/>
                  </a:moveTo>
                  <a:lnTo>
                    <a:pt x="14477" y="816102"/>
                  </a:lnTo>
                  <a:lnTo>
                    <a:pt x="0" y="802386"/>
                  </a:lnTo>
                  <a:lnTo>
                    <a:pt x="0" y="830580"/>
                  </a:lnTo>
                  <a:lnTo>
                    <a:pt x="14477" y="830580"/>
                  </a:lnTo>
                  <a:close/>
                </a:path>
                <a:path w="9144000" h="830580">
                  <a:moveTo>
                    <a:pt x="9144000" y="830580"/>
                  </a:moveTo>
                  <a:lnTo>
                    <a:pt x="9144000" y="0"/>
                  </a:lnTo>
                  <a:lnTo>
                    <a:pt x="9130283" y="0"/>
                  </a:lnTo>
                  <a:lnTo>
                    <a:pt x="9143999" y="14478"/>
                  </a:lnTo>
                  <a:lnTo>
                    <a:pt x="9143999" y="830580"/>
                  </a:lnTo>
                  <a:close/>
                </a:path>
                <a:path w="9144000" h="830580">
                  <a:moveTo>
                    <a:pt x="9143999" y="802386"/>
                  </a:moveTo>
                  <a:lnTo>
                    <a:pt x="9143999" y="14478"/>
                  </a:lnTo>
                  <a:lnTo>
                    <a:pt x="9130283" y="14478"/>
                  </a:lnTo>
                  <a:lnTo>
                    <a:pt x="9130283" y="802386"/>
                  </a:lnTo>
                  <a:lnTo>
                    <a:pt x="9143999" y="802386"/>
                  </a:lnTo>
                  <a:close/>
                </a:path>
                <a:path w="9144000" h="830580">
                  <a:moveTo>
                    <a:pt x="9143999" y="830580"/>
                  </a:moveTo>
                  <a:lnTo>
                    <a:pt x="9143999" y="802386"/>
                  </a:lnTo>
                  <a:lnTo>
                    <a:pt x="9130283" y="816102"/>
                  </a:lnTo>
                  <a:lnTo>
                    <a:pt x="9130283" y="830580"/>
                  </a:lnTo>
                  <a:lnTo>
                    <a:pt x="9143999" y="8305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57834" y="457580"/>
            <a:ext cx="9144000" cy="81661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2700" algn="ctr">
              <a:lnSpc>
                <a:spcPts val="3015"/>
              </a:lnSpc>
            </a:pPr>
            <a:r>
              <a:rPr sz="2800" b="1" spc="-10" dirty="0">
                <a:latin typeface="Times New Roman"/>
                <a:cs typeface="Times New Roman"/>
              </a:rPr>
              <a:t>POR QUE </a:t>
            </a:r>
            <a:r>
              <a:rPr sz="2800" b="1" spc="-5" dirty="0">
                <a:latin typeface="Times New Roman"/>
                <a:cs typeface="Times New Roman"/>
              </a:rPr>
              <a:t>ES </a:t>
            </a:r>
            <a:r>
              <a:rPr sz="2800" b="1" spc="-40" dirty="0">
                <a:latin typeface="Times New Roman"/>
                <a:cs typeface="Times New Roman"/>
              </a:rPr>
              <a:t>IMPORTANTE </a:t>
            </a:r>
            <a:r>
              <a:rPr sz="2800" b="1" spc="-5" dirty="0">
                <a:latin typeface="Times New Roman"/>
                <a:cs typeface="Times New Roman"/>
              </a:rPr>
              <a:t>LA </a:t>
            </a:r>
            <a:r>
              <a:rPr sz="2800" b="1" spc="-10" dirty="0">
                <a:latin typeface="Times New Roman"/>
                <a:cs typeface="Times New Roman"/>
              </a:rPr>
              <a:t>POLÍTICA</a:t>
            </a:r>
            <a:r>
              <a:rPr sz="2800" b="1" spc="-31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DE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DIVIDENDOS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2180" y="1561902"/>
            <a:ext cx="363220" cy="3558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s-AR" sz="2200" spc="1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2200" spc="1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1763" y="1495298"/>
            <a:ext cx="7471409" cy="96456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 indent="31750" algn="just">
              <a:lnSpc>
                <a:spcPts val="2380"/>
              </a:lnSpc>
              <a:spcBef>
                <a:spcPts val="395"/>
              </a:spcBef>
            </a:pPr>
            <a:r>
              <a:rPr sz="2200" b="1" i="1" spc="-5" dirty="0">
                <a:latin typeface="Arial"/>
                <a:cs typeface="Arial"/>
              </a:rPr>
              <a:t>La tasa de crecimiento de la compañía</a:t>
            </a:r>
            <a:r>
              <a:rPr sz="2200" spc="-5" dirty="0">
                <a:latin typeface="Arial"/>
                <a:cs typeface="Arial"/>
              </a:rPr>
              <a:t>. Una compañía  </a:t>
            </a:r>
            <a:r>
              <a:rPr sz="2200" spc="-10" dirty="0">
                <a:latin typeface="Arial"/>
                <a:cs typeface="Arial"/>
              </a:rPr>
              <a:t>que está pasando una etapa </a:t>
            </a:r>
            <a:r>
              <a:rPr sz="2200" spc="-5" dirty="0">
                <a:latin typeface="Arial"/>
                <a:cs typeface="Arial"/>
              </a:rPr>
              <a:t>de crecimiento </a:t>
            </a:r>
            <a:r>
              <a:rPr sz="2200" spc="-10" dirty="0">
                <a:latin typeface="Arial"/>
                <a:cs typeface="Arial"/>
              </a:rPr>
              <a:t>rápido, quizá  </a:t>
            </a:r>
            <a:r>
              <a:rPr sz="2200" spc="-5" dirty="0">
                <a:latin typeface="Arial"/>
                <a:cs typeface="Arial"/>
              </a:rPr>
              <a:t>debería</a:t>
            </a:r>
            <a:r>
              <a:rPr sz="2200" spc="3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limitar</a:t>
            </a:r>
            <a:r>
              <a:rPr sz="2200" spc="3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la</a:t>
            </a:r>
            <a:r>
              <a:rPr sz="2200" spc="3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distribución</a:t>
            </a:r>
            <a:r>
              <a:rPr sz="2200" spc="3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de</a:t>
            </a:r>
            <a:r>
              <a:rPr sz="2200" spc="3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dividendos,</a:t>
            </a:r>
            <a:r>
              <a:rPr sz="2200" spc="3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para</a:t>
            </a:r>
            <a:r>
              <a:rPr sz="2200" spc="3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reservar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1763" y="2400537"/>
            <a:ext cx="7469505" cy="66294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5"/>
              </a:spcBef>
              <a:tabLst>
                <a:tab pos="687705" algn="l"/>
                <a:tab pos="1844039" algn="l"/>
                <a:tab pos="3509645" algn="l"/>
                <a:tab pos="4387215" algn="l"/>
                <a:tab pos="5062855" algn="l"/>
                <a:tab pos="7146290" algn="l"/>
              </a:tabLst>
            </a:pPr>
            <a:r>
              <a:rPr sz="2200" spc="-10" dirty="0">
                <a:latin typeface="Arial"/>
                <a:cs typeface="Arial"/>
              </a:rPr>
              <a:t>lo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10" dirty="0">
                <a:latin typeface="Arial"/>
                <a:cs typeface="Arial"/>
              </a:rPr>
              <a:t>fondo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10" dirty="0">
                <a:latin typeface="Arial"/>
                <a:cs typeface="Arial"/>
              </a:rPr>
              <a:t>necesario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10" dirty="0">
                <a:latin typeface="Arial"/>
                <a:cs typeface="Arial"/>
              </a:rPr>
              <a:t>par</a:t>
            </a:r>
            <a:r>
              <a:rPr sz="2200" dirty="0">
                <a:latin typeface="Arial"/>
                <a:cs typeface="Arial"/>
              </a:rPr>
              <a:t>a	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spc="-10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10" dirty="0">
                <a:latin typeface="Arial"/>
                <a:cs typeface="Arial"/>
              </a:rPr>
              <a:t>oportunidade</a:t>
            </a:r>
            <a:r>
              <a:rPr sz="2200" dirty="0">
                <a:latin typeface="Arial"/>
                <a:cs typeface="Arial"/>
              </a:rPr>
              <a:t>s	</a:t>
            </a:r>
            <a:r>
              <a:rPr sz="2200" spc="-10" dirty="0">
                <a:latin typeface="Arial"/>
                <a:cs typeface="Arial"/>
              </a:rPr>
              <a:t>de  crecimiento.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2180" y="3515359"/>
            <a:ext cx="28702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1801" y="3464305"/>
            <a:ext cx="7472045" cy="97091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 indent="81915" algn="just">
              <a:lnSpc>
                <a:spcPts val="2400"/>
              </a:lnSpc>
              <a:spcBef>
                <a:spcPts val="380"/>
              </a:spcBef>
            </a:pPr>
            <a:r>
              <a:rPr sz="2200" b="1" i="1" spc="-5" dirty="0">
                <a:latin typeface="Arial"/>
                <a:cs typeface="Arial"/>
              </a:rPr>
              <a:t>Restricciones contractuales</a:t>
            </a:r>
            <a:r>
              <a:rPr sz="2200" spc="-5" dirty="0">
                <a:latin typeface="Arial"/>
                <a:cs typeface="Arial"/>
              </a:rPr>
              <a:t>. </a:t>
            </a:r>
            <a:r>
              <a:rPr sz="2200" spc="-10" dirty="0">
                <a:latin typeface="Arial"/>
                <a:cs typeface="Arial"/>
              </a:rPr>
              <a:t>Al suscribir </a:t>
            </a:r>
            <a:r>
              <a:rPr sz="2200" spc="-5" dirty="0">
                <a:latin typeface="Arial"/>
                <a:cs typeface="Arial"/>
              </a:rPr>
              <a:t>un </a:t>
            </a:r>
            <a:r>
              <a:rPr sz="2200" spc="-10" dirty="0">
                <a:latin typeface="Arial"/>
                <a:cs typeface="Arial"/>
              </a:rPr>
              <a:t>crédito, la  </a:t>
            </a:r>
            <a:r>
              <a:rPr sz="2200" spc="-5" dirty="0">
                <a:latin typeface="Arial"/>
                <a:cs typeface="Arial"/>
              </a:rPr>
              <a:t>empresa puede quedar sujeta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cláusulas que restringen la  </a:t>
            </a:r>
            <a:r>
              <a:rPr sz="2200" spc="-10" dirty="0">
                <a:latin typeface="Arial"/>
                <a:cs typeface="Arial"/>
              </a:rPr>
              <a:t>distribución </a:t>
            </a:r>
            <a:r>
              <a:rPr sz="2200" spc="-5" dirty="0">
                <a:latin typeface="Arial"/>
                <a:cs typeface="Arial"/>
              </a:rPr>
              <a:t>de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dividendos.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2180" y="4825238"/>
            <a:ext cx="8082280" cy="1281761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622300" marR="5080" indent="-610235" algn="just">
              <a:lnSpc>
                <a:spcPts val="2380"/>
              </a:lnSpc>
              <a:spcBef>
                <a:spcPts val="3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sz="2200" b="1" i="1" dirty="0">
                <a:latin typeface="Arial"/>
                <a:cs typeface="Arial"/>
              </a:rPr>
              <a:t>La estabilidad </a:t>
            </a:r>
            <a:r>
              <a:rPr sz="2200" b="1" i="1" spc="-5" dirty="0">
                <a:latin typeface="Arial"/>
                <a:cs typeface="Arial"/>
              </a:rPr>
              <a:t>de </a:t>
            </a:r>
            <a:r>
              <a:rPr sz="2200" b="1" i="1" dirty="0">
                <a:latin typeface="Arial"/>
                <a:cs typeface="Arial"/>
              </a:rPr>
              <a:t>los beneficios</a:t>
            </a:r>
            <a:r>
              <a:rPr sz="2200" dirty="0">
                <a:latin typeface="Arial"/>
                <a:cs typeface="Arial"/>
              </a:rPr>
              <a:t>. </a:t>
            </a:r>
            <a:r>
              <a:rPr sz="2200" spc="-5" dirty="0">
                <a:latin typeface="Arial"/>
                <a:cs typeface="Arial"/>
              </a:rPr>
              <a:t>Una empresa con  beneficios estables probablemente tendrá una tasa de  </a:t>
            </a:r>
            <a:r>
              <a:rPr sz="2200" spc="-10" dirty="0">
                <a:latin typeface="Arial"/>
                <a:cs typeface="Arial"/>
              </a:rPr>
              <a:t>reparto </a:t>
            </a:r>
            <a:r>
              <a:rPr sz="2200" spc="-5" dirty="0">
                <a:latin typeface="Arial"/>
                <a:cs typeface="Arial"/>
              </a:rPr>
              <a:t>más </a:t>
            </a:r>
            <a:r>
              <a:rPr sz="2200" spc="-10" dirty="0">
                <a:latin typeface="Arial"/>
                <a:cs typeface="Arial"/>
              </a:rPr>
              <a:t>elevada </a:t>
            </a:r>
            <a:r>
              <a:rPr sz="2200" dirty="0">
                <a:latin typeface="Arial"/>
                <a:cs typeface="Arial"/>
              </a:rPr>
              <a:t>que </a:t>
            </a:r>
            <a:r>
              <a:rPr sz="2200" spc="-10" dirty="0">
                <a:latin typeface="Arial"/>
                <a:cs typeface="Arial"/>
              </a:rPr>
              <a:t>una cuyos beneficios exhiban una  </a:t>
            </a:r>
            <a:r>
              <a:rPr sz="2200" spc="-5" dirty="0">
                <a:latin typeface="Arial"/>
                <a:cs typeface="Arial"/>
              </a:rPr>
              <a:t>mayor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variabilidad.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834" y="457580"/>
            <a:ext cx="9144000" cy="81661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795" algn="ctr">
              <a:lnSpc>
                <a:spcPts val="3015"/>
              </a:lnSpc>
            </a:pPr>
            <a:r>
              <a:rPr sz="2800" b="1" spc="-40" dirty="0">
                <a:latin typeface="Times New Roman"/>
                <a:cs typeface="Times New Roman"/>
              </a:rPr>
              <a:t>FACTORES </a:t>
            </a:r>
            <a:r>
              <a:rPr sz="2800" b="1" spc="-10" dirty="0">
                <a:latin typeface="Times New Roman"/>
                <a:cs typeface="Times New Roman"/>
              </a:rPr>
              <a:t>QUE INFLUYEN </a:t>
            </a:r>
            <a:r>
              <a:rPr sz="2800" b="1" spc="-5" dirty="0">
                <a:latin typeface="Times New Roman"/>
                <a:cs typeface="Times New Roman"/>
              </a:rPr>
              <a:t>EN LA </a:t>
            </a:r>
            <a:r>
              <a:rPr sz="2800" b="1" spc="-10" dirty="0">
                <a:latin typeface="Times New Roman"/>
                <a:cs typeface="Times New Roman"/>
              </a:rPr>
              <a:t>POLITICA</a:t>
            </a:r>
            <a:r>
              <a:rPr sz="2800" b="1" spc="-2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DE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DIVIDENDOS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(1)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0552" y="1422145"/>
            <a:ext cx="8418830" cy="49009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621665" marR="5080" indent="-609600" algn="just">
              <a:lnSpc>
                <a:spcPts val="2380"/>
              </a:lnSpc>
              <a:spcBef>
                <a:spcPts val="395"/>
              </a:spcBef>
              <a:buSzPct val="90909"/>
              <a:buAutoNum type="arabicParenR" startAt="4"/>
              <a:tabLst>
                <a:tab pos="622300" algn="l"/>
              </a:tabLst>
            </a:pPr>
            <a:r>
              <a:rPr sz="2200" b="1" i="1" spc="-5" dirty="0">
                <a:latin typeface="Arial"/>
                <a:cs typeface="Arial"/>
              </a:rPr>
              <a:t>El mantenimiento del control</a:t>
            </a:r>
            <a:r>
              <a:rPr sz="2200" spc="-5" dirty="0">
                <a:latin typeface="Arial"/>
                <a:cs typeface="Arial"/>
              </a:rPr>
              <a:t>. Una empresa cuya dirección  se resiste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emitir nuevas acciones ordinarias, para no diluir el  control de la empresa, retendrá una porción mayor de sus  beneficios, ya que la financiación con recursos internos  </a:t>
            </a:r>
            <a:r>
              <a:rPr sz="2200" spc="-10" dirty="0">
                <a:latin typeface="Arial"/>
                <a:cs typeface="Arial"/>
              </a:rPr>
              <a:t>permite mantener </a:t>
            </a: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control dentro </a:t>
            </a:r>
            <a:r>
              <a:rPr sz="2200" spc="-5" dirty="0">
                <a:latin typeface="Arial"/>
                <a:cs typeface="Arial"/>
              </a:rPr>
              <a:t>de la</a:t>
            </a:r>
            <a:r>
              <a:rPr sz="2200" spc="13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empresa.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arenR" startAt="4"/>
            </a:pPr>
            <a:endParaRPr sz="3050">
              <a:latin typeface="Arial"/>
              <a:cs typeface="Arial"/>
            </a:endParaRPr>
          </a:p>
          <a:p>
            <a:pPr marL="621665" marR="5715" indent="-609600" algn="just">
              <a:lnSpc>
                <a:spcPts val="2380"/>
              </a:lnSpc>
              <a:buAutoNum type="arabicParenR" startAt="4"/>
              <a:tabLst>
                <a:tab pos="623570" algn="l"/>
              </a:tabLst>
            </a:pPr>
            <a:r>
              <a:rPr sz="2200" b="1" i="1" spc="-5" dirty="0">
                <a:latin typeface="Arial"/>
                <a:cs typeface="Arial"/>
              </a:rPr>
              <a:t>El grado de apalancamiento financiero. </a:t>
            </a:r>
            <a:r>
              <a:rPr sz="2200" spc="-5" dirty="0">
                <a:latin typeface="Arial"/>
                <a:cs typeface="Arial"/>
              </a:rPr>
              <a:t>Una empresa con  un alto ratio deuda al patrimonio, probablemente deba retener  </a:t>
            </a:r>
            <a:r>
              <a:rPr sz="2200" spc="-10" dirty="0">
                <a:latin typeface="Arial"/>
                <a:cs typeface="Arial"/>
              </a:rPr>
              <a:t>más </a:t>
            </a:r>
            <a:r>
              <a:rPr sz="2200" spc="-5" dirty="0">
                <a:latin typeface="Arial"/>
                <a:cs typeface="Arial"/>
              </a:rPr>
              <a:t>utilidades </a:t>
            </a:r>
            <a:r>
              <a:rPr sz="2200" spc="-10" dirty="0">
                <a:latin typeface="Arial"/>
                <a:cs typeface="Arial"/>
              </a:rPr>
              <a:t>para disponer </a:t>
            </a:r>
            <a:r>
              <a:rPr sz="2200" spc="-5" dirty="0">
                <a:latin typeface="Arial"/>
                <a:cs typeface="Arial"/>
              </a:rPr>
              <a:t>de los fondos </a:t>
            </a:r>
            <a:r>
              <a:rPr sz="2200" spc="-10" dirty="0">
                <a:latin typeface="Arial"/>
                <a:cs typeface="Arial"/>
              </a:rPr>
              <a:t>que necesita para  </a:t>
            </a:r>
            <a:r>
              <a:rPr sz="2200" spc="-5" dirty="0">
                <a:latin typeface="Arial"/>
                <a:cs typeface="Arial"/>
              </a:rPr>
              <a:t>hacer frente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vencimientos de capital 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intereses.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arenR" startAt="4"/>
            </a:pPr>
            <a:endParaRPr sz="3100">
              <a:latin typeface="Arial"/>
              <a:cs typeface="Arial"/>
            </a:endParaRPr>
          </a:p>
          <a:p>
            <a:pPr marL="621665" marR="5715" indent="-609600" algn="just">
              <a:lnSpc>
                <a:spcPts val="2400"/>
              </a:lnSpc>
              <a:buAutoNum type="arabicParenR" startAt="4"/>
              <a:tabLst>
                <a:tab pos="622935" algn="l"/>
              </a:tabLst>
            </a:pPr>
            <a:r>
              <a:rPr sz="2200" b="1" i="1" spc="-5" dirty="0">
                <a:latin typeface="Arial"/>
                <a:cs typeface="Arial"/>
              </a:rPr>
              <a:t>El acceso </a:t>
            </a:r>
            <a:r>
              <a:rPr sz="2200" b="1" i="1" dirty="0">
                <a:latin typeface="Arial"/>
                <a:cs typeface="Arial"/>
              </a:rPr>
              <a:t>a fuentes </a:t>
            </a:r>
            <a:r>
              <a:rPr sz="2200" b="1" i="1" spc="-5" dirty="0">
                <a:latin typeface="Arial"/>
                <a:cs typeface="Arial"/>
              </a:rPr>
              <a:t>externas de financiamiento. </a:t>
            </a:r>
            <a:r>
              <a:rPr sz="2200" spc="-5" dirty="0">
                <a:latin typeface="Arial"/>
                <a:cs typeface="Arial"/>
              </a:rPr>
              <a:t>Una  empresa que pueda obtener fondos fácilmente de los  mercados de capital puede permitirse una tasa de reparto  </a:t>
            </a:r>
            <a:r>
              <a:rPr sz="2200" spc="-10" dirty="0">
                <a:latin typeface="Arial"/>
                <a:cs typeface="Arial"/>
              </a:rPr>
              <a:t>más elevada.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834" y="457580"/>
            <a:ext cx="9144000" cy="81661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795" algn="ctr">
              <a:lnSpc>
                <a:spcPts val="3015"/>
              </a:lnSpc>
            </a:pPr>
            <a:r>
              <a:rPr sz="2800" b="1" spc="-40" dirty="0">
                <a:latin typeface="Times New Roman"/>
                <a:cs typeface="Times New Roman"/>
              </a:rPr>
              <a:t>FACTORES </a:t>
            </a:r>
            <a:r>
              <a:rPr sz="2800" b="1" spc="-10" dirty="0">
                <a:latin typeface="Times New Roman"/>
                <a:cs typeface="Times New Roman"/>
              </a:rPr>
              <a:t>QUE INFLUYEN </a:t>
            </a:r>
            <a:r>
              <a:rPr sz="2800" b="1" spc="-5" dirty="0">
                <a:latin typeface="Times New Roman"/>
                <a:cs typeface="Times New Roman"/>
              </a:rPr>
              <a:t>EN LA </a:t>
            </a:r>
            <a:r>
              <a:rPr sz="2800" b="1" spc="-10" dirty="0">
                <a:latin typeface="Times New Roman"/>
                <a:cs typeface="Times New Roman"/>
              </a:rPr>
              <a:t>POLITICA</a:t>
            </a:r>
            <a:r>
              <a:rPr sz="2800" b="1" spc="-2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DE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DIVIDENDOS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(2)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1416" y="1573783"/>
            <a:ext cx="8080375" cy="283410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455295" marR="5080" indent="-441959" algn="just">
              <a:lnSpc>
                <a:spcPts val="2400"/>
              </a:lnSpc>
              <a:spcBef>
                <a:spcPts val="380"/>
              </a:spcBef>
              <a:buSzPct val="81818"/>
              <a:buFont typeface="Calibri"/>
              <a:buAutoNum type="arabicParenR" startAt="7"/>
              <a:tabLst>
                <a:tab pos="504190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200" b="1" i="1" dirty="0">
                <a:latin typeface="Arial" panose="020B0604020202020204" pitchFamily="34" charset="0"/>
                <a:cs typeface="Arial" panose="020B0604020202020204" pitchFamily="34" charset="0"/>
              </a:rPr>
              <a:t>La incertidumbre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pago de dividendos reduce la 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posibilidad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que los accionistas sientan incertidumbre  respecto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solidez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financiera de la</a:t>
            </a:r>
            <a:r>
              <a:rPr sz="22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AutoNum type="arabicParenR" startAt="7"/>
            </a:pPr>
            <a:endParaRPr sz="2750" dirty="0">
              <a:latin typeface="Arial"/>
              <a:cs typeface="Arial"/>
            </a:endParaRPr>
          </a:p>
          <a:p>
            <a:pPr marL="494030" indent="-481965">
              <a:lnSpc>
                <a:spcPct val="100000"/>
              </a:lnSpc>
              <a:spcBef>
                <a:spcPts val="5"/>
              </a:spcBef>
              <a:buAutoNum type="arabicParenR" startAt="7"/>
              <a:tabLst>
                <a:tab pos="494030" algn="l"/>
                <a:tab pos="494665" algn="l"/>
              </a:tabLst>
            </a:pPr>
            <a:r>
              <a:rPr sz="2200" b="1" i="1" spc="-5" dirty="0">
                <a:latin typeface="Arial"/>
                <a:cs typeface="Arial"/>
              </a:rPr>
              <a:t>Oportunidades de inversión</a:t>
            </a:r>
            <a:r>
              <a:rPr sz="2200" b="1" i="1" spc="135" dirty="0">
                <a:latin typeface="Arial"/>
                <a:cs typeface="Arial"/>
              </a:rPr>
              <a:t> </a:t>
            </a:r>
            <a:r>
              <a:rPr sz="2200" b="1" i="1" spc="-5" dirty="0">
                <a:latin typeface="Arial"/>
                <a:cs typeface="Arial"/>
              </a:rPr>
              <a:t>disponibles.</a:t>
            </a:r>
            <a:endParaRPr sz="2200" dirty="0">
              <a:latin typeface="Arial"/>
              <a:cs typeface="Arial"/>
            </a:endParaRPr>
          </a:p>
          <a:p>
            <a:pPr lvl="6">
              <a:spcBef>
                <a:spcPts val="15"/>
              </a:spcBef>
              <a:buAutoNum type="arabicParenR" startAt="7"/>
            </a:pPr>
            <a:endParaRPr sz="3150" dirty="0">
              <a:latin typeface="Arial"/>
              <a:cs typeface="Arial"/>
            </a:endParaRPr>
          </a:p>
          <a:p>
            <a:pPr marL="455295" marR="9525" indent="-441959" algn="just">
              <a:lnSpc>
                <a:spcPts val="2400"/>
              </a:lnSpc>
              <a:buSzPct val="81818"/>
              <a:buFont typeface="Calibri"/>
              <a:buAutoNum type="arabicParenR" startAt="7"/>
              <a:tabLst>
                <a:tab pos="513715" algn="l"/>
              </a:tabLst>
            </a:pP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200" b="1" i="1" spc="-5" dirty="0">
                <a:latin typeface="Arial" panose="020B0604020202020204" pitchFamily="34" charset="0"/>
                <a:cs typeface="Arial" panose="020B0604020202020204" pitchFamily="34" charset="0"/>
              </a:rPr>
              <a:t>Preferencias de los accionistas de los ingresos actuales  </a:t>
            </a:r>
            <a:r>
              <a:rPr sz="2200" b="1" i="1" spc="-10" dirty="0">
                <a:latin typeface="Arial" panose="020B0604020202020204" pitchFamily="34" charset="0"/>
                <a:cs typeface="Arial" panose="020B0604020202020204" pitchFamily="34" charset="0"/>
              </a:rPr>
              <a:t>versus ingresos</a:t>
            </a:r>
            <a:r>
              <a:rPr sz="2200" b="1" i="1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b="1" i="1" spc="-10" dirty="0">
                <a:latin typeface="Arial" panose="020B0604020202020204" pitchFamily="34" charset="0"/>
                <a:cs typeface="Arial" panose="020B0604020202020204" pitchFamily="34" charset="0"/>
              </a:rPr>
              <a:t>futuros.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834" y="457580"/>
            <a:ext cx="9144000" cy="81661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795" algn="ctr">
              <a:lnSpc>
                <a:spcPts val="3015"/>
              </a:lnSpc>
            </a:pPr>
            <a:r>
              <a:rPr sz="2800" b="1" spc="-40" dirty="0">
                <a:latin typeface="Times New Roman"/>
                <a:cs typeface="Times New Roman"/>
              </a:rPr>
              <a:t>FACTORES </a:t>
            </a:r>
            <a:r>
              <a:rPr sz="2800" b="1" spc="-10" dirty="0">
                <a:latin typeface="Times New Roman"/>
                <a:cs typeface="Times New Roman"/>
              </a:rPr>
              <a:t>QUE INFLUYEN </a:t>
            </a:r>
            <a:r>
              <a:rPr sz="2800" b="1" spc="-5" dirty="0">
                <a:latin typeface="Times New Roman"/>
                <a:cs typeface="Times New Roman"/>
              </a:rPr>
              <a:t>EN LA </a:t>
            </a:r>
            <a:r>
              <a:rPr sz="2800" b="1" spc="-10" dirty="0">
                <a:latin typeface="Times New Roman"/>
                <a:cs typeface="Times New Roman"/>
              </a:rPr>
              <a:t>POLITICA</a:t>
            </a:r>
            <a:r>
              <a:rPr sz="2800" b="1" spc="-2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DE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DIVIDENDOS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(2)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8744" y="1242060"/>
            <a:ext cx="8504681" cy="807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72845" y="2381250"/>
            <a:ext cx="8716518" cy="8069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2845" y="3524250"/>
            <a:ext cx="8791193" cy="11391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2845" y="4999482"/>
            <a:ext cx="7889747" cy="8069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2845" y="6138671"/>
            <a:ext cx="8155685" cy="8069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400" y="1311655"/>
            <a:ext cx="8376920" cy="566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85445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Arial"/>
                <a:cs typeface="Arial"/>
              </a:rPr>
              <a:t>A </a:t>
            </a:r>
            <a:r>
              <a:rPr sz="2200" spc="-5" dirty="0">
                <a:latin typeface="Arial"/>
                <a:cs typeface="Arial"/>
              </a:rPr>
              <a:t>la </a:t>
            </a:r>
            <a:r>
              <a:rPr sz="2200" spc="-10" dirty="0">
                <a:latin typeface="Arial"/>
                <a:cs typeface="Arial"/>
              </a:rPr>
              <a:t>hora </a:t>
            </a:r>
            <a:r>
              <a:rPr sz="2200" spc="-5" dirty="0">
                <a:latin typeface="Arial"/>
                <a:cs typeface="Arial"/>
              </a:rPr>
              <a:t>de fijar la </a:t>
            </a:r>
            <a:r>
              <a:rPr sz="2200" spc="-10" dirty="0">
                <a:latin typeface="Arial"/>
                <a:cs typeface="Arial"/>
              </a:rPr>
              <a:t>política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dividendos empresarial </a:t>
            </a:r>
            <a:r>
              <a:rPr sz="2200" spc="-20" dirty="0">
                <a:latin typeface="Arial"/>
                <a:cs typeface="Arial"/>
              </a:rPr>
              <a:t>(Lintner, </a:t>
            </a:r>
            <a:r>
              <a:rPr sz="2200" spc="-5" dirty="0">
                <a:latin typeface="Arial"/>
                <a:cs typeface="Arial"/>
              </a:rPr>
              <a:t>J.  </a:t>
            </a:r>
            <a:r>
              <a:rPr sz="2200" spc="-10" dirty="0">
                <a:latin typeface="Arial"/>
                <a:cs typeface="Arial"/>
              </a:rPr>
              <a:t>1956) indica cuatro “puntos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clave”: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marL="355600" marR="85725" indent="-342900">
              <a:lnSpc>
                <a:spcPct val="100000"/>
              </a:lnSpc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La fijación </a:t>
            </a:r>
            <a:r>
              <a:rPr sz="2200" spc="-10" dirty="0">
                <a:latin typeface="Arial"/>
                <a:cs typeface="Arial"/>
              </a:rPr>
              <a:t>del ratio “objetivo”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pago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dividendos </a:t>
            </a:r>
            <a:r>
              <a:rPr sz="2200" spc="-5" dirty="0">
                <a:latin typeface="Arial"/>
                <a:cs typeface="Arial"/>
              </a:rPr>
              <a:t>se </a:t>
            </a:r>
            <a:r>
              <a:rPr sz="2200" spc="-10" dirty="0">
                <a:latin typeface="Arial"/>
                <a:cs typeface="Arial"/>
              </a:rPr>
              <a:t>realiza </a:t>
            </a:r>
            <a:r>
              <a:rPr sz="2200" dirty="0">
                <a:latin typeface="Arial"/>
                <a:cs typeface="Arial"/>
              </a:rPr>
              <a:t>a  </a:t>
            </a:r>
            <a:r>
              <a:rPr sz="2200" spc="-10" dirty="0">
                <a:latin typeface="Arial"/>
                <a:cs typeface="Arial"/>
              </a:rPr>
              <a:t>largo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plazo.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"/>
            </a:pPr>
            <a:endParaRPr sz="33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La fijación de los dividendos se ha de realizar </a:t>
            </a:r>
            <a:r>
              <a:rPr sz="2200" spc="-10" dirty="0">
                <a:latin typeface="Arial"/>
                <a:cs typeface="Arial"/>
              </a:rPr>
              <a:t>desde </a:t>
            </a:r>
            <a:r>
              <a:rPr sz="2200" spc="-5" dirty="0">
                <a:latin typeface="Arial"/>
                <a:cs typeface="Arial"/>
              </a:rPr>
              <a:t>un </a:t>
            </a:r>
            <a:r>
              <a:rPr sz="2200" spc="-10" dirty="0">
                <a:latin typeface="Arial"/>
                <a:cs typeface="Arial"/>
              </a:rPr>
              <a:t>punto de  vista dinámico: </a:t>
            </a:r>
            <a:r>
              <a:rPr sz="2200" spc="-5" dirty="0">
                <a:latin typeface="Arial"/>
                <a:cs typeface="Arial"/>
              </a:rPr>
              <a:t>es </a:t>
            </a:r>
            <a:r>
              <a:rPr sz="2200" spc="-10" dirty="0">
                <a:latin typeface="Arial"/>
                <a:cs typeface="Arial"/>
              </a:rPr>
              <a:t>más importante </a:t>
            </a: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cambio </a:t>
            </a:r>
            <a:r>
              <a:rPr sz="2200" spc="-5" dirty="0">
                <a:latin typeface="Arial"/>
                <a:cs typeface="Arial"/>
              </a:rPr>
              <a:t>en </a:t>
            </a:r>
            <a:r>
              <a:rPr sz="2200" spc="-10" dirty="0">
                <a:latin typeface="Arial"/>
                <a:cs typeface="Arial"/>
              </a:rPr>
              <a:t>los dividendos  que </a:t>
            </a:r>
            <a:r>
              <a:rPr sz="2200" spc="-5" dirty="0">
                <a:latin typeface="Arial"/>
                <a:cs typeface="Arial"/>
              </a:rPr>
              <a:t>el </a:t>
            </a:r>
            <a:r>
              <a:rPr sz="2200" spc="-10" dirty="0">
                <a:latin typeface="Arial"/>
                <a:cs typeface="Arial"/>
              </a:rPr>
              <a:t>valor absoluto del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mismo.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"/>
            </a:pPr>
            <a:endParaRPr sz="3300">
              <a:latin typeface="Arial"/>
              <a:cs typeface="Arial"/>
            </a:endParaRPr>
          </a:p>
          <a:p>
            <a:pPr marL="355600" marR="917575" indent="-342900">
              <a:lnSpc>
                <a:spcPct val="100000"/>
              </a:lnSpc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200" spc="-10" dirty="0">
                <a:latin typeface="Arial"/>
                <a:cs typeface="Arial"/>
              </a:rPr>
              <a:t>Los niveles sostenibles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ganancias son preferidos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10" dirty="0">
                <a:latin typeface="Arial"/>
                <a:cs typeface="Arial"/>
              </a:rPr>
              <a:t>los  incrementos </a:t>
            </a:r>
            <a:r>
              <a:rPr sz="2200" dirty="0">
                <a:latin typeface="Arial"/>
                <a:cs typeface="Arial"/>
              </a:rPr>
              <a:t>a </a:t>
            </a:r>
            <a:r>
              <a:rPr sz="2200" spc="-10" dirty="0">
                <a:latin typeface="Arial"/>
                <a:cs typeface="Arial"/>
              </a:rPr>
              <a:t>corto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plazo.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"/>
            </a:pPr>
            <a:endParaRPr sz="3300">
              <a:latin typeface="Arial"/>
              <a:cs typeface="Arial"/>
            </a:endParaRPr>
          </a:p>
          <a:p>
            <a:pPr marL="355600" marR="635635" indent="-342900">
              <a:lnSpc>
                <a:spcPct val="100000"/>
              </a:lnSpc>
              <a:buSzPct val="75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200" spc="-10" dirty="0">
                <a:latin typeface="Arial"/>
                <a:cs typeface="Arial"/>
              </a:rPr>
              <a:t>Una </a:t>
            </a:r>
            <a:r>
              <a:rPr sz="2200" spc="-5" dirty="0">
                <a:latin typeface="Arial"/>
                <a:cs typeface="Arial"/>
              </a:rPr>
              <a:t>vez fijado el </a:t>
            </a:r>
            <a:r>
              <a:rPr sz="2200" spc="-10" dirty="0">
                <a:latin typeface="Arial"/>
                <a:cs typeface="Arial"/>
              </a:rPr>
              <a:t>pago </a:t>
            </a:r>
            <a:r>
              <a:rPr sz="2200" spc="-5" dirty="0">
                <a:latin typeface="Arial"/>
                <a:cs typeface="Arial"/>
              </a:rPr>
              <a:t>de </a:t>
            </a:r>
            <a:r>
              <a:rPr sz="2200" spc="-10" dirty="0">
                <a:latin typeface="Arial"/>
                <a:cs typeface="Arial"/>
              </a:rPr>
              <a:t>dividendos </a:t>
            </a:r>
            <a:r>
              <a:rPr sz="2200" spc="-5" dirty="0">
                <a:latin typeface="Arial"/>
                <a:cs typeface="Arial"/>
              </a:rPr>
              <a:t>no </a:t>
            </a:r>
            <a:r>
              <a:rPr sz="2200" spc="-10" dirty="0">
                <a:latin typeface="Arial"/>
                <a:cs typeface="Arial"/>
              </a:rPr>
              <a:t>debe </a:t>
            </a:r>
            <a:r>
              <a:rPr sz="2200" spc="-5" dirty="0">
                <a:latin typeface="Arial"/>
                <a:cs typeface="Arial"/>
              </a:rPr>
              <a:t>modificarse </a:t>
            </a:r>
            <a:r>
              <a:rPr sz="2200" dirty="0">
                <a:latin typeface="Arial"/>
                <a:cs typeface="Arial"/>
              </a:rPr>
              <a:t>o  </a:t>
            </a:r>
            <a:r>
              <a:rPr sz="2200" spc="-10" dirty="0">
                <a:latin typeface="Arial"/>
                <a:cs typeface="Arial"/>
              </a:rPr>
              <a:t>cancelarse.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834" y="457580"/>
            <a:ext cx="9144000" cy="81661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015"/>
              </a:lnSpc>
            </a:pPr>
            <a:r>
              <a:rPr sz="2800" b="1" spc="-20" dirty="0">
                <a:latin typeface="Times New Roman"/>
                <a:cs typeface="Times New Roman"/>
              </a:rPr>
              <a:t>ASPECTOS </a:t>
            </a:r>
            <a:r>
              <a:rPr sz="2800" b="1" dirty="0">
                <a:latin typeface="Times New Roman"/>
                <a:cs typeface="Times New Roman"/>
              </a:rPr>
              <a:t>A </a:t>
            </a:r>
            <a:r>
              <a:rPr sz="2800" b="1" spc="-15" dirty="0">
                <a:latin typeface="Times New Roman"/>
                <a:cs typeface="Times New Roman"/>
              </a:rPr>
              <a:t>TOMAR </a:t>
            </a:r>
            <a:r>
              <a:rPr sz="2800" b="1" spc="-10" dirty="0">
                <a:latin typeface="Times New Roman"/>
                <a:cs typeface="Times New Roman"/>
              </a:rPr>
              <a:t>EN </a:t>
            </a:r>
            <a:r>
              <a:rPr sz="2800" b="1" spc="-45" dirty="0">
                <a:latin typeface="Times New Roman"/>
                <a:cs typeface="Times New Roman"/>
              </a:rPr>
              <a:t>CUENTA </a:t>
            </a:r>
            <a:r>
              <a:rPr sz="2800" b="1" spc="-10" dirty="0">
                <a:latin typeface="Times New Roman"/>
                <a:cs typeface="Times New Roman"/>
              </a:rPr>
              <a:t>EN </a:t>
            </a:r>
            <a:r>
              <a:rPr sz="2800" b="1" spc="-459" dirty="0" smtClean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LA</a:t>
            </a:r>
            <a:endParaRPr sz="2800" dirty="0">
              <a:latin typeface="Times New Roman"/>
              <a:cs typeface="Times New Roman"/>
            </a:endParaRPr>
          </a:p>
          <a:p>
            <a:pPr marR="3175" algn="ctr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POLITICA </a:t>
            </a:r>
            <a:r>
              <a:rPr sz="2800" b="1" spc="-5" dirty="0">
                <a:latin typeface="Times New Roman"/>
                <a:cs typeface="Times New Roman"/>
              </a:rPr>
              <a:t>DE</a:t>
            </a:r>
            <a:r>
              <a:rPr sz="2800" b="1" spc="-17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DIVIDENDOS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1724</Words>
  <Application>Microsoft Office PowerPoint</Application>
  <PresentationFormat>Personalizado</PresentationFormat>
  <Paragraphs>132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Theme</vt:lpstr>
      <vt:lpstr>DECISIONES DE PAGO DE  DIVIDENDOS</vt:lpstr>
      <vt:lpstr>POLÍTICA DE DIVIDENDOS</vt:lpstr>
      <vt:lpstr>OBJETIVO DE LA POLÍTICA DE DIVIDENDOS</vt:lpstr>
      <vt:lpstr>PROCEDIMIENTO PARA EL PAGO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TIPOS DE LA POLÍTICA DE DIVIDENDOS</vt:lpstr>
      <vt:lpstr>TIPOS DE LA POLÍTICA DE DIVIDENDOS</vt:lpstr>
      <vt:lpstr>3) Una política intermedia, una política intermedia entre  pagar un valor monetario constante y pagar un  porcentaje constante es pagar un monto constante, pero  pequeño , y sumarle un adicional en los años buenos,  esta política ofrece flexibilidad.</vt:lpstr>
      <vt:lpstr>Postura Teórica</vt:lpstr>
      <vt:lpstr>DIVIDENDOS EN ACCIONES</vt:lpstr>
      <vt:lpstr>RECOMPRA DE ACCIONES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decisiones-de-pago-de-dividendos</dc:title>
  <dc:creator>Roberto</dc:creator>
  <cp:lastModifiedBy>Roberto</cp:lastModifiedBy>
  <cp:revision>6</cp:revision>
  <dcterms:created xsi:type="dcterms:W3CDTF">2020-08-17T20:00:22Z</dcterms:created>
  <dcterms:modified xsi:type="dcterms:W3CDTF">2020-08-17T20:24:29Z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2020-08-17T00:00:00Z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2020-08-17T00:00:00Z</vt:filetime>
  </property>
</Properties>
</file>